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1"/>
  </p:notesMasterIdLst>
  <p:handoutMasterIdLst>
    <p:handoutMasterId r:id="rId22"/>
  </p:handoutMasterIdLst>
  <p:sldIdLst>
    <p:sldId id="256" r:id="rId2"/>
    <p:sldId id="265" r:id="rId3"/>
    <p:sldId id="257" r:id="rId4"/>
    <p:sldId id="259" r:id="rId5"/>
    <p:sldId id="260" r:id="rId6"/>
    <p:sldId id="258" r:id="rId7"/>
    <p:sldId id="264" r:id="rId8"/>
    <p:sldId id="261" r:id="rId9"/>
    <p:sldId id="262" r:id="rId10"/>
    <p:sldId id="267" r:id="rId11"/>
    <p:sldId id="275" r:id="rId12"/>
    <p:sldId id="269" r:id="rId13"/>
    <p:sldId id="270" r:id="rId14"/>
    <p:sldId id="271" r:id="rId15"/>
    <p:sldId id="274" r:id="rId16"/>
    <p:sldId id="272" r:id="rId17"/>
    <p:sldId id="273" r:id="rId18"/>
    <p:sldId id="263" r:id="rId19"/>
    <p:sldId id="266" r:id="rId20"/>
  </p:sldIdLst>
  <p:sldSz cx="9144000" cy="6858000" type="screen4x3"/>
  <p:notesSz cx="6858000" cy="9144000"/>
  <p:defaultTextStyle>
    <a:defPPr>
      <a:defRPr lang="bg-BG"/>
    </a:defPPr>
    <a:lvl1pPr algn="l" rtl="0" fontAlgn="base">
      <a:spcBef>
        <a:spcPct val="0"/>
      </a:spcBef>
      <a:spcAft>
        <a:spcPct val="0"/>
      </a:spcAft>
      <a:defRPr kern="1200">
        <a:solidFill>
          <a:schemeClr val="tx1"/>
        </a:solidFill>
        <a:latin typeface="Arial" panose="020B0604020202020204" pitchFamily="34" charset="0"/>
        <a:ea typeface="+mn-ea"/>
        <a:cs typeface="+mn-cs"/>
      </a:defRPr>
    </a:lvl1pPr>
    <a:lvl2pPr marL="457200" algn="l" rtl="0" fontAlgn="base">
      <a:spcBef>
        <a:spcPct val="0"/>
      </a:spcBef>
      <a:spcAft>
        <a:spcPct val="0"/>
      </a:spcAft>
      <a:defRPr kern="1200">
        <a:solidFill>
          <a:schemeClr val="tx1"/>
        </a:solidFill>
        <a:latin typeface="Arial" panose="020B0604020202020204" pitchFamily="34" charset="0"/>
        <a:ea typeface="+mn-ea"/>
        <a:cs typeface="+mn-cs"/>
      </a:defRPr>
    </a:lvl2pPr>
    <a:lvl3pPr marL="914400" algn="l" rtl="0" fontAlgn="base">
      <a:spcBef>
        <a:spcPct val="0"/>
      </a:spcBef>
      <a:spcAft>
        <a:spcPct val="0"/>
      </a:spcAft>
      <a:defRPr kern="1200">
        <a:solidFill>
          <a:schemeClr val="tx1"/>
        </a:solidFill>
        <a:latin typeface="Arial" panose="020B0604020202020204" pitchFamily="34" charset="0"/>
        <a:ea typeface="+mn-ea"/>
        <a:cs typeface="+mn-cs"/>
      </a:defRPr>
    </a:lvl3pPr>
    <a:lvl4pPr marL="1371600" algn="l" rtl="0" fontAlgn="base">
      <a:spcBef>
        <a:spcPct val="0"/>
      </a:spcBef>
      <a:spcAft>
        <a:spcPct val="0"/>
      </a:spcAft>
      <a:defRPr kern="1200">
        <a:solidFill>
          <a:schemeClr val="tx1"/>
        </a:solidFill>
        <a:latin typeface="Arial" panose="020B0604020202020204" pitchFamily="34" charset="0"/>
        <a:ea typeface="+mn-ea"/>
        <a:cs typeface="+mn-cs"/>
      </a:defRPr>
    </a:lvl4pPr>
    <a:lvl5pPr marL="1828800" algn="l" rtl="0" fontAlgn="base">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559192"/>
    <a:srgbClr val="009999"/>
    <a:srgbClr val="00CC99"/>
    <a:srgbClr val="008000"/>
    <a:srgbClr val="B2B2B2"/>
    <a:srgbClr val="D9C05C"/>
    <a:srgbClr val="DDDDDD"/>
    <a:srgbClr val="DBC4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4" d="100"/>
          <a:sy n="84" d="100"/>
        </p:scale>
        <p:origin x="1506" y="78"/>
      </p:cViewPr>
      <p:guideLst>
        <p:guide orient="horz" pos="2160"/>
        <p:guide pos="2880"/>
      </p:guideLst>
    </p:cSldViewPr>
  </p:slideViewPr>
  <p:notesTextViewPr>
    <p:cViewPr>
      <p:scale>
        <a:sx n="100" d="100"/>
        <a:sy n="100" d="100"/>
      </p:scale>
      <p:origin x="0" y="0"/>
    </p:cViewPr>
  </p:notesTextViewPr>
  <p:notesViewPr>
    <p:cSldViewPr>
      <p:cViewPr varScale="1">
        <p:scale>
          <a:sx n="67" d="100"/>
          <a:sy n="67" d="100"/>
        </p:scale>
        <p:origin x="-1398" y="-102"/>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146"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200"/>
            </a:lvl1pPr>
          </a:lstStyle>
          <a:p>
            <a:endParaRPr lang="bg-BG" altLang="bg-BG"/>
          </a:p>
        </p:txBody>
      </p:sp>
      <p:sp>
        <p:nvSpPr>
          <p:cNvPr id="6147" name="Rectangle 3"/>
          <p:cNvSpPr>
            <a:spLocks noGrp="1" noChangeArrowheads="1"/>
          </p:cNvSpPr>
          <p:nvPr>
            <p:ph type="dt" sz="quarter"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a:lvl1pPr>
          </a:lstStyle>
          <a:p>
            <a:endParaRPr lang="bg-BG" altLang="bg-BG"/>
          </a:p>
        </p:txBody>
      </p:sp>
      <p:sp>
        <p:nvSpPr>
          <p:cNvPr id="6148" name="Rectangle 4"/>
          <p:cNvSpPr>
            <a:spLocks noGrp="1" noChangeArrowheads="1"/>
          </p:cNvSpPr>
          <p:nvPr>
            <p:ph type="ftr" sz="quarter" idx="2"/>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sz="1200"/>
            </a:lvl1pPr>
          </a:lstStyle>
          <a:p>
            <a:endParaRPr lang="bg-BG" altLang="bg-BG"/>
          </a:p>
        </p:txBody>
      </p:sp>
      <p:sp>
        <p:nvSpPr>
          <p:cNvPr id="6149" name="Rectangle 5"/>
          <p:cNvSpPr>
            <a:spLocks noGrp="1" noChangeArrowheads="1"/>
          </p:cNvSpPr>
          <p:nvPr>
            <p:ph type="sldNum" sz="quarter" idx="3"/>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200"/>
            </a:lvl1pPr>
          </a:lstStyle>
          <a:p>
            <a:fld id="{03AF070F-144E-4FAB-A9D6-58E6E35F63CF}" type="slidenum">
              <a:rPr lang="bg-BG" altLang="bg-BG"/>
              <a:pPr/>
              <a:t>‹#›</a:t>
            </a:fld>
            <a:endParaRPr lang="bg-BG" altLang="bg-BG"/>
          </a:p>
        </p:txBody>
      </p:sp>
    </p:spTree>
    <p:extLst>
      <p:ext uri="{BB962C8B-B14F-4D97-AF65-F5344CB8AC3E}">
        <p14:creationId xmlns:p14="http://schemas.microsoft.com/office/powerpoint/2010/main" val="307566309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2"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200"/>
            </a:lvl1pPr>
          </a:lstStyle>
          <a:p>
            <a:endParaRPr lang="bg-BG" altLang="bg-BG"/>
          </a:p>
        </p:txBody>
      </p:sp>
      <p:sp>
        <p:nvSpPr>
          <p:cNvPr id="5123" name="Rectangle 3"/>
          <p:cNvSpPr>
            <a:spLocks noGrp="1" noChangeArrowheads="1"/>
          </p:cNvSpPr>
          <p:nvPr>
            <p:ph type="dt"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a:lvl1pPr>
          </a:lstStyle>
          <a:p>
            <a:endParaRPr lang="bg-BG" altLang="bg-BG"/>
          </a:p>
        </p:txBody>
      </p:sp>
      <p:sp>
        <p:nvSpPr>
          <p:cNvPr id="5124"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5125" name="Rectangle 5"/>
          <p:cNvSpPr>
            <a:spLocks noGrp="1" noChangeArrowheads="1"/>
          </p:cNvSpPr>
          <p:nvPr>
            <p:ph type="body" sz="quarter" idx="3"/>
          </p:nvPr>
        </p:nvSpPr>
        <p:spPr bwMode="auto">
          <a:xfrm>
            <a:off x="685800" y="4343400"/>
            <a:ext cx="5486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bg-BG" altLang="bg-BG" smtClean="0"/>
              <a:t>Click to edit Master text styles</a:t>
            </a:r>
          </a:p>
          <a:p>
            <a:pPr lvl="1"/>
            <a:r>
              <a:rPr lang="bg-BG" altLang="bg-BG" smtClean="0"/>
              <a:t>Second level</a:t>
            </a:r>
          </a:p>
          <a:p>
            <a:pPr lvl="2"/>
            <a:r>
              <a:rPr lang="bg-BG" altLang="bg-BG" smtClean="0"/>
              <a:t>Third level</a:t>
            </a:r>
          </a:p>
          <a:p>
            <a:pPr lvl="3"/>
            <a:r>
              <a:rPr lang="bg-BG" altLang="bg-BG" smtClean="0"/>
              <a:t>Fourth level</a:t>
            </a:r>
          </a:p>
          <a:p>
            <a:pPr lvl="4"/>
            <a:r>
              <a:rPr lang="bg-BG" altLang="bg-BG" smtClean="0"/>
              <a:t>Fifth level</a:t>
            </a:r>
          </a:p>
        </p:txBody>
      </p:sp>
      <p:sp>
        <p:nvSpPr>
          <p:cNvPr id="5126" name="Rectangle 6"/>
          <p:cNvSpPr>
            <a:spLocks noGrp="1" noChangeArrowheads="1"/>
          </p:cNvSpPr>
          <p:nvPr>
            <p:ph type="ftr" sz="quarter" idx="4"/>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sz="1200"/>
            </a:lvl1pPr>
          </a:lstStyle>
          <a:p>
            <a:endParaRPr lang="bg-BG" altLang="bg-BG"/>
          </a:p>
        </p:txBody>
      </p:sp>
      <p:sp>
        <p:nvSpPr>
          <p:cNvPr id="5127" name="Rectangle 7"/>
          <p:cNvSpPr>
            <a:spLocks noGrp="1" noChangeArrowheads="1"/>
          </p:cNvSpPr>
          <p:nvPr>
            <p:ph type="sldNum" sz="quarter" idx="5"/>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200"/>
            </a:lvl1pPr>
          </a:lstStyle>
          <a:p>
            <a:fld id="{0BC78B79-E37A-4DA8-8F1D-893C3F34E2FF}" type="slidenum">
              <a:rPr lang="bg-BG" altLang="bg-BG"/>
              <a:pPr/>
              <a:t>‹#›</a:t>
            </a:fld>
            <a:endParaRPr lang="bg-BG" altLang="bg-BG"/>
          </a:p>
        </p:txBody>
      </p:sp>
    </p:spTree>
    <p:extLst>
      <p:ext uri="{BB962C8B-B14F-4D97-AF65-F5344CB8AC3E}">
        <p14:creationId xmlns:p14="http://schemas.microsoft.com/office/powerpoint/2010/main" val="2100857460"/>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panose="020B0604020202020204" pitchFamily="34" charset="0"/>
        <a:ea typeface="+mn-ea"/>
        <a:cs typeface="+mn-cs"/>
      </a:defRPr>
    </a:lvl1pPr>
    <a:lvl2pPr marL="457200" algn="l" rtl="0" fontAlgn="base">
      <a:spcBef>
        <a:spcPct val="30000"/>
      </a:spcBef>
      <a:spcAft>
        <a:spcPct val="0"/>
      </a:spcAft>
      <a:defRPr sz="1200" kern="1200">
        <a:solidFill>
          <a:schemeClr val="tx1"/>
        </a:solidFill>
        <a:latin typeface="Arial" panose="020B0604020202020204" pitchFamily="34" charset="0"/>
        <a:ea typeface="+mn-ea"/>
        <a:cs typeface="+mn-cs"/>
      </a:defRPr>
    </a:lvl2pPr>
    <a:lvl3pPr marL="914400" algn="l" rtl="0" fontAlgn="base">
      <a:spcBef>
        <a:spcPct val="30000"/>
      </a:spcBef>
      <a:spcAft>
        <a:spcPct val="0"/>
      </a:spcAft>
      <a:defRPr sz="1200" kern="1200">
        <a:solidFill>
          <a:schemeClr val="tx1"/>
        </a:solidFill>
        <a:latin typeface="Arial" panose="020B0604020202020204" pitchFamily="34" charset="0"/>
        <a:ea typeface="+mn-ea"/>
        <a:cs typeface="+mn-cs"/>
      </a:defRPr>
    </a:lvl3pPr>
    <a:lvl4pPr marL="1371600" algn="l" rtl="0" fontAlgn="base">
      <a:spcBef>
        <a:spcPct val="30000"/>
      </a:spcBef>
      <a:spcAft>
        <a:spcPct val="0"/>
      </a:spcAft>
      <a:defRPr sz="1200" kern="1200">
        <a:solidFill>
          <a:schemeClr val="tx1"/>
        </a:solidFill>
        <a:latin typeface="Arial" panose="020B0604020202020204" pitchFamily="34" charset="0"/>
        <a:ea typeface="+mn-ea"/>
        <a:cs typeface="+mn-cs"/>
      </a:defRPr>
    </a:lvl4pPr>
    <a:lvl5pPr marL="1828800" algn="l" rtl="0" fontAlgn="base">
      <a:spcBef>
        <a:spcPct val="30000"/>
      </a:spcBef>
      <a:spcAft>
        <a:spcPct val="0"/>
      </a:spcAft>
      <a:defRPr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bg-BG"/>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bg-BG"/>
          </a:p>
        </p:txBody>
      </p:sp>
    </p:spTree>
    <p:extLst>
      <p:ext uri="{BB962C8B-B14F-4D97-AF65-F5344CB8AC3E}">
        <p14:creationId xmlns:p14="http://schemas.microsoft.com/office/powerpoint/2010/main" val="32533031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6000"/>
            </a:lvl1pPr>
          </a:lstStyle>
          <a:p>
            <a:r>
              <a:rPr lang="en-US" smtClean="0"/>
              <a:t>Click to edit Master title style</a:t>
            </a:r>
            <a:endParaRPr lang="bg-BG"/>
          </a:p>
        </p:txBody>
      </p:sp>
      <p:sp>
        <p:nvSpPr>
          <p:cNvPr id="3" name="Text Placeholder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smtClean="0"/>
              <a:t>Click to edit Master text styles</a:t>
            </a:r>
          </a:p>
        </p:txBody>
      </p:sp>
    </p:spTree>
    <p:extLst>
      <p:ext uri="{BB962C8B-B14F-4D97-AF65-F5344CB8AC3E}">
        <p14:creationId xmlns:p14="http://schemas.microsoft.com/office/powerpoint/2010/main" val="11529010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bg-BG"/>
          </a:p>
        </p:txBody>
      </p:sp>
      <p:sp>
        <p:nvSpPr>
          <p:cNvPr id="3" name="Content Placeholder 2"/>
          <p:cNvSpPr>
            <a:spLocks noGrp="1"/>
          </p:cNvSpPr>
          <p:nvPr>
            <p:ph sz="half" idx="1"/>
          </p:nvPr>
        </p:nvSpPr>
        <p:spPr>
          <a:xfrm>
            <a:off x="611188" y="1989138"/>
            <a:ext cx="3884612" cy="41370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bg-BG"/>
          </a:p>
        </p:txBody>
      </p:sp>
      <p:sp>
        <p:nvSpPr>
          <p:cNvPr id="4" name="Content Placeholder 3"/>
          <p:cNvSpPr>
            <a:spLocks noGrp="1"/>
          </p:cNvSpPr>
          <p:nvPr>
            <p:ph sz="half" idx="2"/>
          </p:nvPr>
        </p:nvSpPr>
        <p:spPr>
          <a:xfrm>
            <a:off x="4648200" y="1989138"/>
            <a:ext cx="3884613" cy="41370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bg-BG"/>
          </a:p>
        </p:txBody>
      </p:sp>
    </p:spTree>
    <p:extLst>
      <p:ext uri="{BB962C8B-B14F-4D97-AF65-F5344CB8AC3E}">
        <p14:creationId xmlns:p14="http://schemas.microsoft.com/office/powerpoint/2010/main" val="127703216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r>
              <a:rPr lang="en-US" smtClean="0"/>
              <a:t>Click to edit Master title style</a:t>
            </a:r>
            <a:endParaRPr lang="bg-BG"/>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30238" y="2505075"/>
            <a:ext cx="386873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bg-BG"/>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bg-BG"/>
          </a:p>
        </p:txBody>
      </p:sp>
    </p:spTree>
    <p:extLst>
      <p:ext uri="{BB962C8B-B14F-4D97-AF65-F5344CB8AC3E}">
        <p14:creationId xmlns:p14="http://schemas.microsoft.com/office/powerpoint/2010/main" val="30564916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bg-BG"/>
          </a:p>
        </p:txBody>
      </p:sp>
    </p:spTree>
    <p:extLst>
      <p:ext uri="{BB962C8B-B14F-4D97-AF65-F5344CB8AC3E}">
        <p14:creationId xmlns:p14="http://schemas.microsoft.com/office/powerpoint/2010/main" val="168367769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850954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smtClean="0"/>
              <a:t>Click to edit Master title style</a:t>
            </a:r>
            <a:endParaRPr lang="bg-BG"/>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bg-BG"/>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Tree>
    <p:extLst>
      <p:ext uri="{BB962C8B-B14F-4D97-AF65-F5344CB8AC3E}">
        <p14:creationId xmlns:p14="http://schemas.microsoft.com/office/powerpoint/2010/main" val="45983894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smtClean="0"/>
              <a:t>Click to edit Master title style</a:t>
            </a:r>
            <a:endParaRPr lang="bg-BG"/>
          </a:p>
        </p:txBody>
      </p:sp>
      <p:sp>
        <p:nvSpPr>
          <p:cNvPr id="3" name="Picture Placeholder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bg-BG"/>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Tree>
    <p:extLst>
      <p:ext uri="{BB962C8B-B14F-4D97-AF65-F5344CB8AC3E}">
        <p14:creationId xmlns:p14="http://schemas.microsoft.com/office/powerpoint/2010/main" val="38290632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bg-BG"/>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bg-BG"/>
          </a:p>
        </p:txBody>
      </p:sp>
    </p:spTree>
    <p:extLst>
      <p:ext uri="{BB962C8B-B14F-4D97-AF65-F5344CB8AC3E}">
        <p14:creationId xmlns:p14="http://schemas.microsoft.com/office/powerpoint/2010/main" val="419124712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53200" y="1052513"/>
            <a:ext cx="1979613" cy="5073650"/>
          </a:xfrm>
        </p:spPr>
        <p:txBody>
          <a:bodyPr vert="eaVert"/>
          <a:lstStyle/>
          <a:p>
            <a:r>
              <a:rPr lang="en-US" smtClean="0"/>
              <a:t>Click to edit Master title style</a:t>
            </a:r>
            <a:endParaRPr lang="bg-BG"/>
          </a:p>
        </p:txBody>
      </p:sp>
      <p:sp>
        <p:nvSpPr>
          <p:cNvPr id="3" name="Vertical Text Placeholder 2"/>
          <p:cNvSpPr>
            <a:spLocks noGrp="1"/>
          </p:cNvSpPr>
          <p:nvPr>
            <p:ph type="body" orient="vert" idx="1"/>
          </p:nvPr>
        </p:nvSpPr>
        <p:spPr>
          <a:xfrm>
            <a:off x="611188" y="1052513"/>
            <a:ext cx="5789612" cy="507365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bg-BG"/>
          </a:p>
        </p:txBody>
      </p:sp>
    </p:spTree>
    <p:extLst>
      <p:ext uri="{BB962C8B-B14F-4D97-AF65-F5344CB8AC3E}">
        <p14:creationId xmlns:p14="http://schemas.microsoft.com/office/powerpoint/2010/main" val="240336271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11188" y="1052513"/>
            <a:ext cx="7848600" cy="719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bg-BG" altLang="bg-BG" smtClean="0"/>
              <a:t>Click to edit Master title style</a:t>
            </a:r>
          </a:p>
        </p:txBody>
      </p:sp>
      <p:sp>
        <p:nvSpPr>
          <p:cNvPr id="1027" name="Rectangle 3"/>
          <p:cNvSpPr>
            <a:spLocks noGrp="1" noChangeArrowheads="1"/>
          </p:cNvSpPr>
          <p:nvPr>
            <p:ph type="body" idx="1"/>
          </p:nvPr>
        </p:nvSpPr>
        <p:spPr bwMode="auto">
          <a:xfrm>
            <a:off x="611188" y="1989138"/>
            <a:ext cx="7921625" cy="4137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bg-BG" altLang="bg-BG" smtClean="0"/>
              <a:t>Click to edit Master text styles</a:t>
            </a:r>
          </a:p>
          <a:p>
            <a:pPr lvl="1"/>
            <a:r>
              <a:rPr lang="bg-BG" altLang="bg-BG" smtClean="0"/>
              <a:t>Second level</a:t>
            </a:r>
          </a:p>
          <a:p>
            <a:pPr lvl="2"/>
            <a:r>
              <a:rPr lang="bg-BG" altLang="bg-BG" smtClean="0"/>
              <a:t>Third level</a:t>
            </a:r>
          </a:p>
          <a:p>
            <a:pPr lvl="3"/>
            <a:r>
              <a:rPr lang="bg-BG" altLang="bg-BG" smtClean="0"/>
              <a:t>Fourth level</a:t>
            </a:r>
          </a:p>
          <a:p>
            <a:pPr lvl="4"/>
            <a:r>
              <a:rPr lang="bg-BG" altLang="bg-BG" smtClean="0"/>
              <a:t>Fifth level</a:t>
            </a: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fontAlgn="base">
        <a:spcBef>
          <a:spcPct val="0"/>
        </a:spcBef>
        <a:spcAft>
          <a:spcPct val="0"/>
        </a:spcAft>
        <a:defRPr sz="2800" b="1" kern="1200">
          <a:solidFill>
            <a:srgbClr val="559192"/>
          </a:solidFill>
          <a:latin typeface="+mj-lt"/>
          <a:ea typeface="+mj-ea"/>
          <a:cs typeface="+mj-cs"/>
        </a:defRPr>
      </a:lvl1pPr>
      <a:lvl2pPr algn="ctr" rtl="0" fontAlgn="base">
        <a:spcBef>
          <a:spcPct val="0"/>
        </a:spcBef>
        <a:spcAft>
          <a:spcPct val="0"/>
        </a:spcAft>
        <a:defRPr sz="2800" b="1">
          <a:solidFill>
            <a:srgbClr val="559192"/>
          </a:solidFill>
          <a:latin typeface="Trebuchet MS" panose="020B0603020202020204" pitchFamily="34" charset="0"/>
        </a:defRPr>
      </a:lvl2pPr>
      <a:lvl3pPr algn="ctr" rtl="0" fontAlgn="base">
        <a:spcBef>
          <a:spcPct val="0"/>
        </a:spcBef>
        <a:spcAft>
          <a:spcPct val="0"/>
        </a:spcAft>
        <a:defRPr sz="2800" b="1">
          <a:solidFill>
            <a:srgbClr val="559192"/>
          </a:solidFill>
          <a:latin typeface="Trebuchet MS" panose="020B0603020202020204" pitchFamily="34" charset="0"/>
        </a:defRPr>
      </a:lvl3pPr>
      <a:lvl4pPr algn="ctr" rtl="0" fontAlgn="base">
        <a:spcBef>
          <a:spcPct val="0"/>
        </a:spcBef>
        <a:spcAft>
          <a:spcPct val="0"/>
        </a:spcAft>
        <a:defRPr sz="2800" b="1">
          <a:solidFill>
            <a:srgbClr val="559192"/>
          </a:solidFill>
          <a:latin typeface="Trebuchet MS" panose="020B0603020202020204" pitchFamily="34" charset="0"/>
        </a:defRPr>
      </a:lvl4pPr>
      <a:lvl5pPr algn="ctr" rtl="0" fontAlgn="base">
        <a:spcBef>
          <a:spcPct val="0"/>
        </a:spcBef>
        <a:spcAft>
          <a:spcPct val="0"/>
        </a:spcAft>
        <a:defRPr sz="2800" b="1">
          <a:solidFill>
            <a:srgbClr val="559192"/>
          </a:solidFill>
          <a:latin typeface="Trebuchet MS" panose="020B0603020202020204" pitchFamily="34" charset="0"/>
        </a:defRPr>
      </a:lvl5pPr>
      <a:lvl6pPr marL="457200" algn="ctr" rtl="0" fontAlgn="base">
        <a:spcBef>
          <a:spcPct val="0"/>
        </a:spcBef>
        <a:spcAft>
          <a:spcPct val="0"/>
        </a:spcAft>
        <a:defRPr sz="2800" b="1">
          <a:solidFill>
            <a:srgbClr val="559192"/>
          </a:solidFill>
          <a:latin typeface="Trebuchet MS" panose="020B0603020202020204" pitchFamily="34" charset="0"/>
        </a:defRPr>
      </a:lvl6pPr>
      <a:lvl7pPr marL="914400" algn="ctr" rtl="0" fontAlgn="base">
        <a:spcBef>
          <a:spcPct val="0"/>
        </a:spcBef>
        <a:spcAft>
          <a:spcPct val="0"/>
        </a:spcAft>
        <a:defRPr sz="2800" b="1">
          <a:solidFill>
            <a:srgbClr val="559192"/>
          </a:solidFill>
          <a:latin typeface="Trebuchet MS" panose="020B0603020202020204" pitchFamily="34" charset="0"/>
        </a:defRPr>
      </a:lvl7pPr>
      <a:lvl8pPr marL="1371600" algn="ctr" rtl="0" fontAlgn="base">
        <a:spcBef>
          <a:spcPct val="0"/>
        </a:spcBef>
        <a:spcAft>
          <a:spcPct val="0"/>
        </a:spcAft>
        <a:defRPr sz="2800" b="1">
          <a:solidFill>
            <a:srgbClr val="559192"/>
          </a:solidFill>
          <a:latin typeface="Trebuchet MS" panose="020B0603020202020204" pitchFamily="34" charset="0"/>
        </a:defRPr>
      </a:lvl8pPr>
      <a:lvl9pPr marL="1828800" algn="ctr" rtl="0" fontAlgn="base">
        <a:spcBef>
          <a:spcPct val="0"/>
        </a:spcBef>
        <a:spcAft>
          <a:spcPct val="0"/>
        </a:spcAft>
        <a:defRPr sz="2800" b="1">
          <a:solidFill>
            <a:srgbClr val="559192"/>
          </a:solidFill>
          <a:latin typeface="Trebuchet MS" panose="020B0603020202020204" pitchFamily="34" charset="0"/>
        </a:defRPr>
      </a:lvl9pPr>
    </p:titleStyle>
    <p:bodyStyle>
      <a:lvl1pPr marL="342900" indent="-342900" algn="l" rtl="0" fontAlgn="base">
        <a:spcBef>
          <a:spcPct val="20000"/>
        </a:spcBef>
        <a:spcAft>
          <a:spcPct val="0"/>
        </a:spcAft>
        <a:buClr>
          <a:srgbClr val="DBC466"/>
        </a:buClr>
        <a:buChar char="•"/>
        <a:defRPr sz="2400" kern="1200">
          <a:solidFill>
            <a:schemeClr val="tx1"/>
          </a:solidFill>
          <a:latin typeface="+mn-lt"/>
          <a:ea typeface="+mn-ea"/>
          <a:cs typeface="+mn-cs"/>
        </a:defRPr>
      </a:lvl1pPr>
      <a:lvl2pPr marL="742950" indent="-285750" algn="l" rtl="0" fontAlgn="base">
        <a:spcBef>
          <a:spcPct val="20000"/>
        </a:spcBef>
        <a:spcAft>
          <a:spcPct val="0"/>
        </a:spcAft>
        <a:buClr>
          <a:srgbClr val="DBC466"/>
        </a:buClr>
        <a:buChar char="•"/>
        <a:defRPr sz="2000" kern="1200">
          <a:solidFill>
            <a:schemeClr val="tx1"/>
          </a:solidFill>
          <a:latin typeface="+mn-lt"/>
          <a:ea typeface="+mn-ea"/>
          <a:cs typeface="+mn-cs"/>
        </a:defRPr>
      </a:lvl2pPr>
      <a:lvl3pPr marL="1143000" indent="-228600" algn="l" rtl="0" fontAlgn="base">
        <a:spcBef>
          <a:spcPct val="20000"/>
        </a:spcBef>
        <a:spcAft>
          <a:spcPct val="0"/>
        </a:spcAft>
        <a:buClr>
          <a:srgbClr val="DBC466"/>
        </a:buClr>
        <a:buChar char="•"/>
        <a:defRPr kern="1200">
          <a:solidFill>
            <a:schemeClr val="tx1"/>
          </a:solidFill>
          <a:latin typeface="+mn-lt"/>
          <a:ea typeface="+mn-ea"/>
          <a:cs typeface="+mn-cs"/>
        </a:defRPr>
      </a:lvl3pPr>
      <a:lvl4pPr marL="1600200" indent="-228600" algn="l" rtl="0" fontAlgn="base">
        <a:spcBef>
          <a:spcPct val="20000"/>
        </a:spcBef>
        <a:spcAft>
          <a:spcPct val="0"/>
        </a:spcAft>
        <a:buClr>
          <a:srgbClr val="DBC466"/>
        </a:buClr>
        <a:buChar char="•"/>
        <a:defRPr sz="1600" kern="1200">
          <a:solidFill>
            <a:schemeClr val="tx1"/>
          </a:solidFill>
          <a:latin typeface="+mn-lt"/>
          <a:ea typeface="+mn-ea"/>
          <a:cs typeface="+mn-cs"/>
        </a:defRPr>
      </a:lvl4pPr>
      <a:lvl5pPr marL="2057400" indent="-228600" algn="l" rtl="0" fontAlgn="base">
        <a:spcBef>
          <a:spcPct val="20000"/>
        </a:spcBef>
        <a:spcAft>
          <a:spcPct val="0"/>
        </a:spcAft>
        <a:buClr>
          <a:srgbClr val="DBC466"/>
        </a:buClr>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bg-BG"/>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755576" y="2665550"/>
            <a:ext cx="5400749" cy="14157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p>
            <a:pPr algn="r">
              <a:spcBef>
                <a:spcPct val="50000"/>
              </a:spcBef>
            </a:pPr>
            <a:r>
              <a:rPr lang="en-US" altLang="bg-BG" sz="2800" b="1" dirty="0" smtClean="0">
                <a:solidFill>
                  <a:srgbClr val="559192"/>
                </a:solidFill>
              </a:rPr>
              <a:t>Energy Security and State Capture Risks in CEE Region:</a:t>
            </a:r>
          </a:p>
          <a:p>
            <a:pPr algn="r">
              <a:spcBef>
                <a:spcPct val="50000"/>
              </a:spcBef>
            </a:pPr>
            <a:r>
              <a:rPr lang="en-US" altLang="bg-BG" sz="2000" b="1" dirty="0" smtClean="0">
                <a:solidFill>
                  <a:srgbClr val="559192"/>
                </a:solidFill>
              </a:rPr>
              <a:t>Between Geopolitics and Reality</a:t>
            </a:r>
            <a:endParaRPr lang="bg-BG" altLang="bg-BG" sz="2000" b="1" dirty="0">
              <a:solidFill>
                <a:srgbClr val="559192"/>
              </a:solidFill>
            </a:endParaRPr>
          </a:p>
        </p:txBody>
      </p:sp>
      <p:sp>
        <p:nvSpPr>
          <p:cNvPr id="2" name="TextBox 1"/>
          <p:cNvSpPr txBox="1"/>
          <p:nvPr/>
        </p:nvSpPr>
        <p:spPr>
          <a:xfrm>
            <a:off x="4427984" y="4695527"/>
            <a:ext cx="1728341" cy="461665"/>
          </a:xfrm>
          <a:prstGeom prst="rect">
            <a:avLst/>
          </a:prstGeom>
          <a:noFill/>
        </p:spPr>
        <p:txBody>
          <a:bodyPr wrap="square" rtlCol="0">
            <a:spAutoFit/>
          </a:bodyPr>
          <a:lstStyle/>
          <a:p>
            <a:pPr algn="r"/>
            <a:r>
              <a:rPr lang="en-US" sz="1200" b="1" dirty="0" smtClean="0">
                <a:solidFill>
                  <a:srgbClr val="559192"/>
                </a:solidFill>
              </a:rPr>
              <a:t>March 19, 2015</a:t>
            </a:r>
          </a:p>
          <a:p>
            <a:pPr algn="r"/>
            <a:r>
              <a:rPr lang="en-US" sz="1200" b="1" dirty="0" smtClean="0">
                <a:solidFill>
                  <a:srgbClr val="559192"/>
                </a:solidFill>
              </a:rPr>
              <a:t>Todor Galev</a:t>
            </a:r>
            <a:endParaRPr lang="bg-BG" sz="1200" b="1" dirty="0">
              <a:solidFill>
                <a:srgbClr val="559192"/>
              </a:solidFill>
            </a:endParaRPr>
          </a:p>
        </p:txBody>
      </p:sp>
    </p:spTree>
  </p:cSld>
  <p:clrMapOvr>
    <a:masterClrMapping/>
  </p:clrMapOvr>
  <p:transition spd="med">
    <p:strips dir="rd"/>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bg-BG"/>
          </a:p>
        </p:txBody>
      </p:sp>
      <p:sp>
        <p:nvSpPr>
          <p:cNvPr id="3" name="Content Placeholder 2"/>
          <p:cNvSpPr>
            <a:spLocks noGrp="1"/>
          </p:cNvSpPr>
          <p:nvPr>
            <p:ph idx="1"/>
          </p:nvPr>
        </p:nvSpPr>
        <p:spPr/>
        <p:txBody>
          <a:bodyPr/>
          <a:lstStyle/>
          <a:p>
            <a:pPr marL="0" indent="0" algn="ctr">
              <a:buNone/>
            </a:pPr>
            <a:endParaRPr lang="en-US" sz="3600" b="1" dirty="0" smtClean="0">
              <a:solidFill>
                <a:srgbClr val="559192"/>
              </a:solidFill>
            </a:endParaRPr>
          </a:p>
          <a:p>
            <a:pPr marL="0" indent="0" algn="ctr">
              <a:buNone/>
            </a:pPr>
            <a:endParaRPr lang="en-US" sz="3600" b="1" dirty="0">
              <a:solidFill>
                <a:srgbClr val="559192"/>
              </a:solidFill>
            </a:endParaRPr>
          </a:p>
          <a:p>
            <a:pPr marL="0" indent="0" algn="ctr">
              <a:buNone/>
            </a:pPr>
            <a:r>
              <a:rPr lang="en-US" sz="3600" b="1" dirty="0" smtClean="0">
                <a:solidFill>
                  <a:srgbClr val="559192"/>
                </a:solidFill>
              </a:rPr>
              <a:t>Energy Security in Europe</a:t>
            </a:r>
            <a:endParaRPr lang="bg-BG" sz="3600" b="1" dirty="0">
              <a:solidFill>
                <a:srgbClr val="559192"/>
              </a:solidFill>
            </a:endParaRPr>
          </a:p>
        </p:txBody>
      </p:sp>
    </p:spTree>
    <p:extLst>
      <p:ext uri="{BB962C8B-B14F-4D97-AF65-F5344CB8AC3E}">
        <p14:creationId xmlns:p14="http://schemas.microsoft.com/office/powerpoint/2010/main" val="362253929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ChangeArrowheads="1"/>
          </p:cNvSpPr>
          <p:nvPr>
            <p:ph type="title"/>
          </p:nvPr>
        </p:nvSpPr>
        <p:spPr/>
        <p:txBody>
          <a:bodyPr/>
          <a:lstStyle/>
          <a:p>
            <a:r>
              <a:rPr lang="en-US" dirty="0" smtClean="0"/>
              <a:t>Fundamentals of Long-term Energy Security</a:t>
            </a:r>
            <a:endParaRPr lang="bg-BG" altLang="bg-BG" dirty="0"/>
          </a:p>
        </p:txBody>
      </p:sp>
      <p:sp>
        <p:nvSpPr>
          <p:cNvPr id="3075" name="Rectangle 3"/>
          <p:cNvSpPr>
            <a:spLocks noGrp="1" noChangeArrowheads="1"/>
          </p:cNvSpPr>
          <p:nvPr>
            <p:ph type="body" idx="1"/>
          </p:nvPr>
        </p:nvSpPr>
        <p:spPr/>
        <p:txBody>
          <a:bodyPr/>
          <a:lstStyle/>
          <a:p>
            <a:r>
              <a:rPr lang="en-US" altLang="bg-BG" dirty="0" smtClean="0"/>
              <a:t>Reducing import dependence</a:t>
            </a:r>
          </a:p>
          <a:p>
            <a:endParaRPr lang="en-US" altLang="bg-BG" dirty="0" smtClean="0"/>
          </a:p>
          <a:p>
            <a:r>
              <a:rPr lang="en-US" altLang="bg-BG" dirty="0" smtClean="0"/>
              <a:t>Increasing the number of suppliers</a:t>
            </a:r>
          </a:p>
          <a:p>
            <a:endParaRPr lang="en-US" altLang="bg-BG" dirty="0" smtClean="0"/>
          </a:p>
          <a:p>
            <a:r>
              <a:rPr lang="en-US" altLang="bg-BG" dirty="0" smtClean="0"/>
              <a:t>Utilization of indigenous resources and renewable energy resources</a:t>
            </a:r>
          </a:p>
          <a:p>
            <a:endParaRPr lang="en-US" altLang="bg-BG" dirty="0" smtClean="0"/>
          </a:p>
          <a:p>
            <a:r>
              <a:rPr lang="en-US" altLang="bg-BG" dirty="0" smtClean="0"/>
              <a:t>Reducing overall energy demand by introducing energy-efficient technologies</a:t>
            </a:r>
          </a:p>
        </p:txBody>
      </p:sp>
    </p:spTree>
  </p:cSld>
  <p:clrMapOvr>
    <a:masterClrMapping/>
  </p:clrMapOvr>
  <p:transition>
    <p:fad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2400" dirty="0" smtClean="0"/>
              <a:t>Quantifying Energy Security:</a:t>
            </a:r>
            <a:br>
              <a:rPr lang="en-US" sz="2400" dirty="0" smtClean="0"/>
            </a:br>
            <a:r>
              <a:rPr lang="en-US" sz="2400" dirty="0" smtClean="0"/>
              <a:t>International Energy Security Risk Index</a:t>
            </a:r>
            <a:endParaRPr lang="bg-BG" sz="2400" dirty="0"/>
          </a:p>
        </p:txBody>
      </p:sp>
      <p:sp>
        <p:nvSpPr>
          <p:cNvPr id="3" name="Content Placeholder 2"/>
          <p:cNvSpPr>
            <a:spLocks noGrp="1"/>
          </p:cNvSpPr>
          <p:nvPr>
            <p:ph idx="1"/>
          </p:nvPr>
        </p:nvSpPr>
        <p:spPr/>
        <p:txBody>
          <a:bodyPr>
            <a:normAutofit fontScale="92500" lnSpcReduction="10000"/>
          </a:bodyPr>
          <a:lstStyle/>
          <a:p>
            <a:r>
              <a:rPr lang="en-US" dirty="0" smtClean="0"/>
              <a:t>Developed by </a:t>
            </a:r>
            <a:r>
              <a:rPr lang="en-US" i="1" dirty="0" smtClean="0"/>
              <a:t>Institute for 21</a:t>
            </a:r>
            <a:r>
              <a:rPr lang="en-US" i="1" baseline="30000" dirty="0" smtClean="0"/>
              <a:t>st</a:t>
            </a:r>
            <a:r>
              <a:rPr lang="en-US" i="1" dirty="0" smtClean="0"/>
              <a:t> Century Energy</a:t>
            </a:r>
            <a:r>
              <a:rPr lang="en-US" dirty="0" smtClean="0"/>
              <a:t>, U.S. Chamber of Commerce</a:t>
            </a:r>
          </a:p>
          <a:p>
            <a:endParaRPr lang="en-US" dirty="0" smtClean="0"/>
          </a:p>
          <a:p>
            <a:r>
              <a:rPr lang="en-US" dirty="0" smtClean="0"/>
              <a:t>International Energy Security Risk Index:</a:t>
            </a:r>
          </a:p>
          <a:p>
            <a:pPr lvl="1"/>
            <a:r>
              <a:rPr lang="en-US" dirty="0" smtClean="0"/>
              <a:t>Global fuel reserves</a:t>
            </a:r>
          </a:p>
          <a:p>
            <a:pPr lvl="1"/>
            <a:r>
              <a:rPr lang="en-US" dirty="0" smtClean="0"/>
              <a:t>Fossil fuel imports</a:t>
            </a:r>
          </a:p>
          <a:p>
            <a:pPr lvl="1"/>
            <a:r>
              <a:rPr lang="en-US" dirty="0" smtClean="0"/>
              <a:t>National energy expenditure</a:t>
            </a:r>
          </a:p>
          <a:p>
            <a:pPr lvl="1"/>
            <a:r>
              <a:rPr lang="en-US" dirty="0" smtClean="0"/>
              <a:t>Price and market volatility</a:t>
            </a:r>
          </a:p>
          <a:p>
            <a:pPr lvl="1"/>
            <a:r>
              <a:rPr lang="en-US" dirty="0" smtClean="0"/>
              <a:t>Energy use intensity</a:t>
            </a:r>
          </a:p>
          <a:p>
            <a:pPr lvl="1"/>
            <a:r>
              <a:rPr lang="en-US" dirty="0" smtClean="0"/>
              <a:t>Reliability of electricity generation</a:t>
            </a:r>
          </a:p>
          <a:p>
            <a:pPr lvl="1"/>
            <a:r>
              <a:rPr lang="en-US" dirty="0" smtClean="0"/>
              <a:t>Energy efficiency of the transport sector</a:t>
            </a:r>
          </a:p>
          <a:p>
            <a:pPr lvl="1"/>
            <a:r>
              <a:rPr lang="en-US" dirty="0" smtClean="0"/>
              <a:t>Environmental policies</a:t>
            </a:r>
          </a:p>
          <a:p>
            <a:endParaRPr lang="en-US" dirty="0"/>
          </a:p>
          <a:p>
            <a:endParaRPr lang="bg-BG" dirty="0"/>
          </a:p>
        </p:txBody>
      </p:sp>
    </p:spTree>
    <p:extLst>
      <p:ext uri="{BB962C8B-B14F-4D97-AF65-F5344CB8AC3E}">
        <p14:creationId xmlns:p14="http://schemas.microsoft.com/office/powerpoint/2010/main" val="255748538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2400" dirty="0" smtClean="0"/>
              <a:t>2013 International Energy Security Risk Index</a:t>
            </a:r>
            <a:endParaRPr lang="bg-BG" sz="2400" dirty="0"/>
          </a:p>
        </p:txBody>
      </p:sp>
      <p:pic>
        <p:nvPicPr>
          <p:cNvPr id="6" name="Content Placeholder 5"/>
          <p:cNvPicPr>
            <a:picLocks noGrp="1" noChangeAspect="1"/>
          </p:cNvPicPr>
          <p:nvPr>
            <p:ph idx="1"/>
          </p:nvPr>
        </p:nvPicPr>
        <p:blipFill>
          <a:blip r:embed="rId2"/>
          <a:stretch>
            <a:fillRect/>
          </a:stretch>
        </p:blipFill>
        <p:spPr>
          <a:xfrm>
            <a:off x="611188" y="1992065"/>
            <a:ext cx="7921625" cy="4131170"/>
          </a:xfrm>
          <a:prstGeom prst="rect">
            <a:avLst/>
          </a:prstGeom>
        </p:spPr>
      </p:pic>
      <p:sp>
        <p:nvSpPr>
          <p:cNvPr id="7" name="object 5"/>
          <p:cNvSpPr txBox="1"/>
          <p:nvPr/>
        </p:nvSpPr>
        <p:spPr>
          <a:xfrm>
            <a:off x="5943980" y="6351422"/>
            <a:ext cx="2813050" cy="194310"/>
          </a:xfrm>
          <a:prstGeom prst="rect">
            <a:avLst/>
          </a:prstGeom>
        </p:spPr>
        <p:txBody>
          <a:bodyPr vert="horz" wrap="square" lIns="0" tIns="0" rIns="0" bIns="0" rtlCol="0">
            <a:spAutoFit/>
          </a:bodyPr>
          <a:lstStyle/>
          <a:p>
            <a:pPr marL="12700">
              <a:lnSpc>
                <a:spcPct val="100000"/>
              </a:lnSpc>
            </a:pPr>
            <a:r>
              <a:rPr sz="1200" i="1" spc="-10" dirty="0">
                <a:latin typeface="Trebuchet MS"/>
                <a:cs typeface="Trebuchet MS"/>
              </a:rPr>
              <a:t>So</a:t>
            </a:r>
            <a:r>
              <a:rPr sz="1200" i="1" spc="-5" dirty="0">
                <a:latin typeface="Trebuchet MS"/>
                <a:cs typeface="Trebuchet MS"/>
              </a:rPr>
              <a:t>u</a:t>
            </a:r>
            <a:r>
              <a:rPr sz="1200" i="1" spc="-10" dirty="0">
                <a:latin typeface="Trebuchet MS"/>
                <a:cs typeface="Trebuchet MS"/>
              </a:rPr>
              <a:t>rc</a:t>
            </a:r>
            <a:r>
              <a:rPr sz="1200" i="1" dirty="0">
                <a:latin typeface="Trebuchet MS"/>
                <a:cs typeface="Trebuchet MS"/>
              </a:rPr>
              <a:t>e:</a:t>
            </a:r>
            <a:r>
              <a:rPr sz="1200" i="1" spc="-10" dirty="0">
                <a:latin typeface="Trebuchet MS"/>
                <a:cs typeface="Trebuchet MS"/>
              </a:rPr>
              <a:t> </a:t>
            </a:r>
            <a:r>
              <a:rPr sz="1200" i="1" spc="-5" dirty="0">
                <a:latin typeface="Trebuchet MS"/>
                <a:cs typeface="Trebuchet MS"/>
              </a:rPr>
              <a:t>I</a:t>
            </a:r>
            <a:r>
              <a:rPr sz="1200" i="1" spc="5" dirty="0">
                <a:latin typeface="Trebuchet MS"/>
                <a:cs typeface="Trebuchet MS"/>
              </a:rPr>
              <a:t>n</a:t>
            </a:r>
            <a:r>
              <a:rPr sz="1200" i="1" spc="-15" dirty="0">
                <a:latin typeface="Trebuchet MS"/>
                <a:cs typeface="Trebuchet MS"/>
              </a:rPr>
              <a:t>s</a:t>
            </a:r>
            <a:r>
              <a:rPr sz="1200" i="1" spc="-5" dirty="0">
                <a:latin typeface="Trebuchet MS"/>
                <a:cs typeface="Trebuchet MS"/>
              </a:rPr>
              <a:t>titut</a:t>
            </a:r>
            <a:r>
              <a:rPr sz="1200" i="1" dirty="0">
                <a:latin typeface="Trebuchet MS"/>
                <a:cs typeface="Trebuchet MS"/>
              </a:rPr>
              <a:t>e</a:t>
            </a:r>
            <a:r>
              <a:rPr sz="1200" i="1" spc="-35" dirty="0">
                <a:latin typeface="Trebuchet MS"/>
                <a:cs typeface="Trebuchet MS"/>
              </a:rPr>
              <a:t> </a:t>
            </a:r>
            <a:r>
              <a:rPr sz="1200" i="1" spc="-15" dirty="0">
                <a:latin typeface="Trebuchet MS"/>
                <a:cs typeface="Trebuchet MS"/>
              </a:rPr>
              <a:t>fo</a:t>
            </a:r>
            <a:r>
              <a:rPr sz="1200" i="1" spc="-5" dirty="0">
                <a:latin typeface="Trebuchet MS"/>
                <a:cs typeface="Trebuchet MS"/>
              </a:rPr>
              <a:t>r</a:t>
            </a:r>
            <a:r>
              <a:rPr sz="1200" i="1" spc="15" dirty="0">
                <a:latin typeface="Trebuchet MS"/>
                <a:cs typeface="Trebuchet MS"/>
              </a:rPr>
              <a:t> </a:t>
            </a:r>
            <a:r>
              <a:rPr sz="1200" i="1" spc="-10" dirty="0">
                <a:latin typeface="Trebuchet MS"/>
                <a:cs typeface="Trebuchet MS"/>
              </a:rPr>
              <a:t>2</a:t>
            </a:r>
            <a:r>
              <a:rPr sz="1200" i="1" spc="5" dirty="0">
                <a:latin typeface="Trebuchet MS"/>
                <a:cs typeface="Trebuchet MS"/>
              </a:rPr>
              <a:t>1</a:t>
            </a:r>
            <a:r>
              <a:rPr sz="1200" i="1" spc="-7" baseline="24305" dirty="0">
                <a:latin typeface="Trebuchet MS"/>
                <a:cs typeface="Trebuchet MS"/>
              </a:rPr>
              <a:t>s</a:t>
            </a:r>
            <a:r>
              <a:rPr sz="1200" i="1" baseline="24305" dirty="0">
                <a:latin typeface="Trebuchet MS"/>
                <a:cs typeface="Trebuchet MS"/>
              </a:rPr>
              <a:t>t </a:t>
            </a:r>
            <a:r>
              <a:rPr sz="1200" i="1" spc="-172" baseline="24305" dirty="0">
                <a:latin typeface="Trebuchet MS"/>
                <a:cs typeface="Trebuchet MS"/>
              </a:rPr>
              <a:t> </a:t>
            </a:r>
            <a:r>
              <a:rPr sz="1200" i="1" spc="-5" dirty="0">
                <a:latin typeface="Trebuchet MS"/>
                <a:cs typeface="Trebuchet MS"/>
              </a:rPr>
              <a:t>C</a:t>
            </a:r>
            <a:r>
              <a:rPr sz="1200" i="1" dirty="0">
                <a:latin typeface="Trebuchet MS"/>
                <a:cs typeface="Trebuchet MS"/>
              </a:rPr>
              <a:t>en</a:t>
            </a:r>
            <a:r>
              <a:rPr sz="1200" i="1" spc="-10" dirty="0">
                <a:latin typeface="Trebuchet MS"/>
                <a:cs typeface="Trebuchet MS"/>
              </a:rPr>
              <a:t>tu</a:t>
            </a:r>
            <a:r>
              <a:rPr sz="1200" i="1" dirty="0">
                <a:latin typeface="Trebuchet MS"/>
                <a:cs typeface="Trebuchet MS"/>
              </a:rPr>
              <a:t>ry</a:t>
            </a:r>
            <a:r>
              <a:rPr sz="1200" i="1" spc="-45" dirty="0">
                <a:latin typeface="Trebuchet MS"/>
                <a:cs typeface="Trebuchet MS"/>
              </a:rPr>
              <a:t> </a:t>
            </a:r>
            <a:r>
              <a:rPr sz="1200" i="1" spc="-10" dirty="0">
                <a:latin typeface="Trebuchet MS"/>
                <a:cs typeface="Trebuchet MS"/>
              </a:rPr>
              <a:t>E</a:t>
            </a:r>
            <a:r>
              <a:rPr sz="1200" i="1" dirty="0">
                <a:latin typeface="Trebuchet MS"/>
                <a:cs typeface="Trebuchet MS"/>
              </a:rPr>
              <a:t>ne</a:t>
            </a:r>
            <a:r>
              <a:rPr sz="1200" i="1" spc="-10" dirty="0">
                <a:latin typeface="Trebuchet MS"/>
                <a:cs typeface="Trebuchet MS"/>
              </a:rPr>
              <a:t>rgy</a:t>
            </a:r>
            <a:endParaRPr sz="1200" dirty="0">
              <a:latin typeface="Trebuchet MS"/>
              <a:cs typeface="Trebuchet MS"/>
            </a:endParaRPr>
          </a:p>
        </p:txBody>
      </p:sp>
    </p:spTree>
    <p:extLst>
      <p:ext uri="{BB962C8B-B14F-4D97-AF65-F5344CB8AC3E}">
        <p14:creationId xmlns:p14="http://schemas.microsoft.com/office/powerpoint/2010/main" val="102752050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2400" dirty="0" smtClean="0"/>
              <a:t>2013 International Energy Security Risk Index (2)</a:t>
            </a:r>
            <a:endParaRPr lang="bg-BG" sz="2400" dirty="0"/>
          </a:p>
        </p:txBody>
      </p:sp>
      <p:pic>
        <p:nvPicPr>
          <p:cNvPr id="4" name="Content Placeholder 3"/>
          <p:cNvPicPr>
            <a:picLocks noGrp="1" noChangeAspect="1"/>
          </p:cNvPicPr>
          <p:nvPr>
            <p:ph idx="1"/>
          </p:nvPr>
        </p:nvPicPr>
        <p:blipFill>
          <a:blip r:embed="rId2"/>
          <a:stretch>
            <a:fillRect/>
          </a:stretch>
        </p:blipFill>
        <p:spPr>
          <a:xfrm>
            <a:off x="622230" y="1989138"/>
            <a:ext cx="7899541" cy="4137025"/>
          </a:xfrm>
          <a:prstGeom prst="rect">
            <a:avLst/>
          </a:prstGeom>
        </p:spPr>
      </p:pic>
      <p:sp>
        <p:nvSpPr>
          <p:cNvPr id="6" name="object 5"/>
          <p:cNvSpPr txBox="1"/>
          <p:nvPr/>
        </p:nvSpPr>
        <p:spPr>
          <a:xfrm>
            <a:off x="5943980" y="6351422"/>
            <a:ext cx="2813050" cy="194310"/>
          </a:xfrm>
          <a:prstGeom prst="rect">
            <a:avLst/>
          </a:prstGeom>
        </p:spPr>
        <p:txBody>
          <a:bodyPr vert="horz" wrap="square" lIns="0" tIns="0" rIns="0" bIns="0" rtlCol="0">
            <a:spAutoFit/>
          </a:bodyPr>
          <a:lstStyle/>
          <a:p>
            <a:pPr marL="12700">
              <a:lnSpc>
                <a:spcPct val="100000"/>
              </a:lnSpc>
            </a:pPr>
            <a:r>
              <a:rPr sz="1200" i="1" spc="-10" dirty="0">
                <a:latin typeface="Trebuchet MS"/>
                <a:cs typeface="Trebuchet MS"/>
              </a:rPr>
              <a:t>So</a:t>
            </a:r>
            <a:r>
              <a:rPr sz="1200" i="1" spc="-5" dirty="0">
                <a:latin typeface="Trebuchet MS"/>
                <a:cs typeface="Trebuchet MS"/>
              </a:rPr>
              <a:t>u</a:t>
            </a:r>
            <a:r>
              <a:rPr sz="1200" i="1" spc="-10" dirty="0">
                <a:latin typeface="Trebuchet MS"/>
                <a:cs typeface="Trebuchet MS"/>
              </a:rPr>
              <a:t>rc</a:t>
            </a:r>
            <a:r>
              <a:rPr sz="1200" i="1" dirty="0">
                <a:latin typeface="Trebuchet MS"/>
                <a:cs typeface="Trebuchet MS"/>
              </a:rPr>
              <a:t>e:</a:t>
            </a:r>
            <a:r>
              <a:rPr sz="1200" i="1" spc="-10" dirty="0">
                <a:latin typeface="Trebuchet MS"/>
                <a:cs typeface="Trebuchet MS"/>
              </a:rPr>
              <a:t> </a:t>
            </a:r>
            <a:r>
              <a:rPr sz="1200" i="1" spc="-5" dirty="0">
                <a:latin typeface="Trebuchet MS"/>
                <a:cs typeface="Trebuchet MS"/>
              </a:rPr>
              <a:t>I</a:t>
            </a:r>
            <a:r>
              <a:rPr sz="1200" i="1" spc="5" dirty="0">
                <a:latin typeface="Trebuchet MS"/>
                <a:cs typeface="Trebuchet MS"/>
              </a:rPr>
              <a:t>n</a:t>
            </a:r>
            <a:r>
              <a:rPr sz="1200" i="1" spc="-15" dirty="0">
                <a:latin typeface="Trebuchet MS"/>
                <a:cs typeface="Trebuchet MS"/>
              </a:rPr>
              <a:t>s</a:t>
            </a:r>
            <a:r>
              <a:rPr sz="1200" i="1" spc="-5" dirty="0">
                <a:latin typeface="Trebuchet MS"/>
                <a:cs typeface="Trebuchet MS"/>
              </a:rPr>
              <a:t>titut</a:t>
            </a:r>
            <a:r>
              <a:rPr sz="1200" i="1" dirty="0">
                <a:latin typeface="Trebuchet MS"/>
                <a:cs typeface="Trebuchet MS"/>
              </a:rPr>
              <a:t>e</a:t>
            </a:r>
            <a:r>
              <a:rPr sz="1200" i="1" spc="-35" dirty="0">
                <a:latin typeface="Trebuchet MS"/>
                <a:cs typeface="Trebuchet MS"/>
              </a:rPr>
              <a:t> </a:t>
            </a:r>
            <a:r>
              <a:rPr sz="1200" i="1" spc="-15" dirty="0">
                <a:latin typeface="Trebuchet MS"/>
                <a:cs typeface="Trebuchet MS"/>
              </a:rPr>
              <a:t>fo</a:t>
            </a:r>
            <a:r>
              <a:rPr sz="1200" i="1" spc="-5" dirty="0">
                <a:latin typeface="Trebuchet MS"/>
                <a:cs typeface="Trebuchet MS"/>
              </a:rPr>
              <a:t>r</a:t>
            </a:r>
            <a:r>
              <a:rPr sz="1200" i="1" spc="15" dirty="0">
                <a:latin typeface="Trebuchet MS"/>
                <a:cs typeface="Trebuchet MS"/>
              </a:rPr>
              <a:t> </a:t>
            </a:r>
            <a:r>
              <a:rPr sz="1200" i="1" spc="-10" dirty="0">
                <a:latin typeface="Trebuchet MS"/>
                <a:cs typeface="Trebuchet MS"/>
              </a:rPr>
              <a:t>2</a:t>
            </a:r>
            <a:r>
              <a:rPr sz="1200" i="1" spc="5" dirty="0">
                <a:latin typeface="Trebuchet MS"/>
                <a:cs typeface="Trebuchet MS"/>
              </a:rPr>
              <a:t>1</a:t>
            </a:r>
            <a:r>
              <a:rPr sz="1200" i="1" spc="-7" baseline="24305" dirty="0">
                <a:latin typeface="Trebuchet MS"/>
                <a:cs typeface="Trebuchet MS"/>
              </a:rPr>
              <a:t>s</a:t>
            </a:r>
            <a:r>
              <a:rPr sz="1200" i="1" baseline="24305" dirty="0">
                <a:latin typeface="Trebuchet MS"/>
                <a:cs typeface="Trebuchet MS"/>
              </a:rPr>
              <a:t>t </a:t>
            </a:r>
            <a:r>
              <a:rPr sz="1200" i="1" spc="-172" baseline="24305" dirty="0">
                <a:latin typeface="Trebuchet MS"/>
                <a:cs typeface="Trebuchet MS"/>
              </a:rPr>
              <a:t> </a:t>
            </a:r>
            <a:r>
              <a:rPr sz="1200" i="1" spc="-5" dirty="0">
                <a:latin typeface="Trebuchet MS"/>
                <a:cs typeface="Trebuchet MS"/>
              </a:rPr>
              <a:t>C</a:t>
            </a:r>
            <a:r>
              <a:rPr sz="1200" i="1" dirty="0">
                <a:latin typeface="Trebuchet MS"/>
                <a:cs typeface="Trebuchet MS"/>
              </a:rPr>
              <a:t>en</a:t>
            </a:r>
            <a:r>
              <a:rPr sz="1200" i="1" spc="-10" dirty="0">
                <a:latin typeface="Trebuchet MS"/>
                <a:cs typeface="Trebuchet MS"/>
              </a:rPr>
              <a:t>tu</a:t>
            </a:r>
            <a:r>
              <a:rPr sz="1200" i="1" dirty="0">
                <a:latin typeface="Trebuchet MS"/>
                <a:cs typeface="Trebuchet MS"/>
              </a:rPr>
              <a:t>ry</a:t>
            </a:r>
            <a:r>
              <a:rPr sz="1200" i="1" spc="-45" dirty="0">
                <a:latin typeface="Trebuchet MS"/>
                <a:cs typeface="Trebuchet MS"/>
              </a:rPr>
              <a:t> </a:t>
            </a:r>
            <a:r>
              <a:rPr sz="1200" i="1" spc="-10" dirty="0">
                <a:latin typeface="Trebuchet MS"/>
                <a:cs typeface="Trebuchet MS"/>
              </a:rPr>
              <a:t>E</a:t>
            </a:r>
            <a:r>
              <a:rPr sz="1200" i="1" dirty="0">
                <a:latin typeface="Trebuchet MS"/>
                <a:cs typeface="Trebuchet MS"/>
              </a:rPr>
              <a:t>ne</a:t>
            </a:r>
            <a:r>
              <a:rPr sz="1200" i="1" spc="-10" dirty="0">
                <a:latin typeface="Trebuchet MS"/>
                <a:cs typeface="Trebuchet MS"/>
              </a:rPr>
              <a:t>rgy</a:t>
            </a:r>
            <a:endParaRPr sz="1200" dirty="0">
              <a:latin typeface="Trebuchet MS"/>
              <a:cs typeface="Trebuchet MS"/>
            </a:endParaRPr>
          </a:p>
        </p:txBody>
      </p:sp>
    </p:spTree>
    <p:extLst>
      <p:ext uri="{BB962C8B-B14F-4D97-AF65-F5344CB8AC3E}">
        <p14:creationId xmlns:p14="http://schemas.microsoft.com/office/powerpoint/2010/main" val="32974413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bg-BG"/>
          </a:p>
        </p:txBody>
      </p:sp>
      <p:sp>
        <p:nvSpPr>
          <p:cNvPr id="3" name="Content Placeholder 2"/>
          <p:cNvSpPr>
            <a:spLocks noGrp="1"/>
          </p:cNvSpPr>
          <p:nvPr>
            <p:ph idx="1"/>
          </p:nvPr>
        </p:nvSpPr>
        <p:spPr/>
        <p:txBody>
          <a:bodyPr/>
          <a:lstStyle/>
          <a:p>
            <a:pPr marL="0" indent="0" algn="ctr">
              <a:buNone/>
            </a:pPr>
            <a:endParaRPr lang="en-US" b="1" dirty="0" smtClean="0">
              <a:solidFill>
                <a:srgbClr val="559192"/>
              </a:solidFill>
            </a:endParaRPr>
          </a:p>
          <a:p>
            <a:pPr marL="0" indent="0" algn="ctr">
              <a:buNone/>
            </a:pPr>
            <a:endParaRPr lang="en-US" b="1" dirty="0">
              <a:solidFill>
                <a:srgbClr val="559192"/>
              </a:solidFill>
            </a:endParaRPr>
          </a:p>
          <a:p>
            <a:pPr marL="0" indent="0" algn="ctr">
              <a:buNone/>
            </a:pPr>
            <a:r>
              <a:rPr lang="en-US" sz="3200" b="1" dirty="0" smtClean="0">
                <a:solidFill>
                  <a:srgbClr val="559192"/>
                </a:solidFill>
              </a:rPr>
              <a:t>Bad Governance and State Capture</a:t>
            </a:r>
          </a:p>
          <a:p>
            <a:pPr marL="0" indent="0" algn="ctr">
              <a:buNone/>
            </a:pPr>
            <a:r>
              <a:rPr lang="en-US" sz="3200" b="1" dirty="0" smtClean="0">
                <a:solidFill>
                  <a:srgbClr val="559192"/>
                </a:solidFill>
              </a:rPr>
              <a:t>in the Energy Sector: </a:t>
            </a:r>
          </a:p>
          <a:p>
            <a:pPr marL="0" indent="0" algn="ctr">
              <a:buNone/>
            </a:pPr>
            <a:r>
              <a:rPr lang="en-US" sz="3200" b="1" dirty="0" smtClean="0">
                <a:solidFill>
                  <a:srgbClr val="559192"/>
                </a:solidFill>
              </a:rPr>
              <a:t>Russian-Bulgarian projects as case studies</a:t>
            </a:r>
            <a:endParaRPr lang="bg-BG" sz="3200" b="1" dirty="0">
              <a:solidFill>
                <a:srgbClr val="559192"/>
              </a:solidFill>
            </a:endParaRPr>
          </a:p>
        </p:txBody>
      </p:sp>
    </p:spTree>
    <p:extLst>
      <p:ext uri="{BB962C8B-B14F-4D97-AF65-F5344CB8AC3E}">
        <p14:creationId xmlns:p14="http://schemas.microsoft.com/office/powerpoint/2010/main" val="152486958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Energy Security Challenges for Bulgaria</a:t>
            </a:r>
            <a:endParaRPr lang="bg-BG" dirty="0"/>
          </a:p>
        </p:txBody>
      </p:sp>
      <p:sp>
        <p:nvSpPr>
          <p:cNvPr id="3" name="Content Placeholder 2"/>
          <p:cNvSpPr>
            <a:spLocks noGrp="1"/>
          </p:cNvSpPr>
          <p:nvPr>
            <p:ph idx="1"/>
          </p:nvPr>
        </p:nvSpPr>
        <p:spPr/>
        <p:txBody>
          <a:bodyPr/>
          <a:lstStyle/>
          <a:p>
            <a:r>
              <a:rPr lang="en-US" dirty="0" smtClean="0"/>
              <a:t>Main energy security challenges</a:t>
            </a:r>
          </a:p>
          <a:p>
            <a:pPr lvl="1"/>
            <a:r>
              <a:rPr lang="en-US" dirty="0" smtClean="0"/>
              <a:t>Energy expenditure intensity</a:t>
            </a:r>
          </a:p>
          <a:p>
            <a:pPr lvl="1"/>
            <a:r>
              <a:rPr lang="en-US" dirty="0" smtClean="0"/>
              <a:t>Fossil fuels import as percentage of GDP</a:t>
            </a:r>
          </a:p>
          <a:p>
            <a:pPr lvl="1"/>
            <a:r>
              <a:rPr lang="en-US" dirty="0" smtClean="0"/>
              <a:t>Oil &amp; Gas import dependence</a:t>
            </a:r>
          </a:p>
          <a:p>
            <a:pPr lvl="1"/>
            <a:r>
              <a:rPr lang="en-US" dirty="0" smtClean="0"/>
              <a:t>Energy intensity</a:t>
            </a:r>
          </a:p>
          <a:p>
            <a:endParaRPr lang="en-US" dirty="0" smtClean="0"/>
          </a:p>
          <a:p>
            <a:r>
              <a:rPr lang="en-US" dirty="0" smtClean="0"/>
              <a:t>Main energy security risks: </a:t>
            </a:r>
          </a:p>
          <a:p>
            <a:pPr lvl="1"/>
            <a:r>
              <a:rPr lang="en-US" dirty="0"/>
              <a:t>H</a:t>
            </a:r>
            <a:r>
              <a:rPr lang="en-US" dirty="0" smtClean="0"/>
              <a:t>igh energy poverty</a:t>
            </a:r>
          </a:p>
          <a:p>
            <a:pPr lvl="1"/>
            <a:r>
              <a:rPr lang="en-US" dirty="0"/>
              <a:t>L</a:t>
            </a:r>
            <a:r>
              <a:rPr lang="en-US" dirty="0" smtClean="0"/>
              <a:t>ow energy efficiency</a:t>
            </a:r>
          </a:p>
          <a:p>
            <a:pPr lvl="1"/>
            <a:r>
              <a:rPr lang="en-US" dirty="0" smtClean="0">
                <a:solidFill>
                  <a:srgbClr val="C00000"/>
                </a:solidFill>
              </a:rPr>
              <a:t>Governance deficits (political bottleneck in tackling risks)</a:t>
            </a:r>
          </a:p>
          <a:p>
            <a:endParaRPr lang="bg-BG" dirty="0"/>
          </a:p>
        </p:txBody>
      </p:sp>
    </p:spTree>
    <p:extLst>
      <p:ext uri="{BB962C8B-B14F-4D97-AF65-F5344CB8AC3E}">
        <p14:creationId xmlns:p14="http://schemas.microsoft.com/office/powerpoint/2010/main" val="70302304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Governance Deficits and State Capture</a:t>
            </a:r>
            <a:br>
              <a:rPr lang="en-US" dirty="0" smtClean="0"/>
            </a:br>
            <a:r>
              <a:rPr lang="en-US" dirty="0" smtClean="0"/>
              <a:t> in the Energy Sector</a:t>
            </a:r>
            <a:endParaRPr lang="bg-BG" dirty="0"/>
          </a:p>
        </p:txBody>
      </p:sp>
      <p:sp>
        <p:nvSpPr>
          <p:cNvPr id="3" name="Content Placeholder 2"/>
          <p:cNvSpPr>
            <a:spLocks noGrp="1"/>
          </p:cNvSpPr>
          <p:nvPr>
            <p:ph idx="1"/>
          </p:nvPr>
        </p:nvSpPr>
        <p:spPr/>
        <p:txBody>
          <a:bodyPr>
            <a:normAutofit/>
          </a:bodyPr>
          <a:lstStyle/>
          <a:p>
            <a:pPr algn="just"/>
            <a:endParaRPr lang="en-US" dirty="0" smtClean="0"/>
          </a:p>
          <a:p>
            <a:pPr algn="just"/>
            <a:r>
              <a:rPr lang="en-US" dirty="0" smtClean="0"/>
              <a:t>NPP </a:t>
            </a:r>
            <a:r>
              <a:rPr lang="en-US" dirty="0" err="1"/>
              <a:t>Belene</a:t>
            </a:r>
            <a:r>
              <a:rPr lang="en-US" dirty="0"/>
              <a:t> and South Stream </a:t>
            </a:r>
            <a:r>
              <a:rPr lang="en-US" dirty="0" smtClean="0"/>
              <a:t>projects:</a:t>
            </a:r>
            <a:endParaRPr lang="en-US" dirty="0"/>
          </a:p>
          <a:p>
            <a:pPr lvl="1" algn="just"/>
            <a:r>
              <a:rPr lang="en-US" dirty="0" smtClean="0"/>
              <a:t>Lack </a:t>
            </a:r>
            <a:r>
              <a:rPr lang="en-US" dirty="0"/>
              <a:t>of independent cost-benefit </a:t>
            </a:r>
            <a:r>
              <a:rPr lang="en-US" dirty="0" smtClean="0"/>
              <a:t>analyses</a:t>
            </a:r>
            <a:endParaRPr lang="en-US" dirty="0"/>
          </a:p>
          <a:p>
            <a:pPr lvl="1" algn="just"/>
            <a:r>
              <a:rPr lang="en-US" dirty="0" smtClean="0"/>
              <a:t>Increasing </a:t>
            </a:r>
            <a:r>
              <a:rPr lang="en-US" dirty="0"/>
              <a:t>economic and financial </a:t>
            </a:r>
            <a:r>
              <a:rPr lang="en-US" dirty="0" smtClean="0"/>
              <a:t>risks beyond the administrative and financial capacity of the SOE, national regulators, and the executives</a:t>
            </a:r>
            <a:endParaRPr lang="en-US" dirty="0"/>
          </a:p>
          <a:p>
            <a:pPr lvl="1" algn="just"/>
            <a:r>
              <a:rPr lang="en-US" dirty="0" smtClean="0"/>
              <a:t>Lack </a:t>
            </a:r>
            <a:r>
              <a:rPr lang="en-US" dirty="0"/>
              <a:t>of </a:t>
            </a:r>
            <a:r>
              <a:rPr lang="en-US" dirty="0" smtClean="0"/>
              <a:t>transparency (and fragile democratic state)</a:t>
            </a:r>
          </a:p>
          <a:p>
            <a:pPr lvl="1" algn="just"/>
            <a:r>
              <a:rPr lang="en-US" dirty="0" smtClean="0"/>
              <a:t>Non-compliance </a:t>
            </a:r>
            <a:r>
              <a:rPr lang="en-US" dirty="0"/>
              <a:t>with EU legislation and disregard for the free market and competition </a:t>
            </a:r>
            <a:r>
              <a:rPr lang="en-US" dirty="0" smtClean="0"/>
              <a:t>rules</a:t>
            </a:r>
          </a:p>
          <a:p>
            <a:pPr lvl="1" algn="just"/>
            <a:r>
              <a:rPr lang="en-US" dirty="0" smtClean="0"/>
              <a:t>Bad governance of SOE and abuse of public funds</a:t>
            </a:r>
            <a:endParaRPr lang="en-US" dirty="0" smtClean="0"/>
          </a:p>
        </p:txBody>
      </p:sp>
    </p:spTree>
    <p:extLst>
      <p:ext uri="{BB962C8B-B14F-4D97-AF65-F5344CB8AC3E}">
        <p14:creationId xmlns:p14="http://schemas.microsoft.com/office/powerpoint/2010/main" val="41841273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Russian Economic and Political Influence</a:t>
            </a:r>
            <a:endParaRPr lang="bg-BG" dirty="0"/>
          </a:p>
        </p:txBody>
      </p:sp>
      <p:sp>
        <p:nvSpPr>
          <p:cNvPr id="3" name="Content Placeholder 2"/>
          <p:cNvSpPr>
            <a:spLocks noGrp="1"/>
          </p:cNvSpPr>
          <p:nvPr>
            <p:ph idx="1"/>
          </p:nvPr>
        </p:nvSpPr>
        <p:spPr/>
        <p:txBody>
          <a:bodyPr>
            <a:normAutofit/>
          </a:bodyPr>
          <a:lstStyle/>
          <a:p>
            <a:pPr marL="342900" lvl="1" indent="-342900" algn="just"/>
            <a:r>
              <a:rPr lang="en-US" dirty="0" smtClean="0"/>
              <a:t>Increased </a:t>
            </a:r>
            <a:r>
              <a:rPr lang="en-US" dirty="0" smtClean="0"/>
              <a:t>involvement in the energy sector (investment's in existing companies, loans </a:t>
            </a:r>
            <a:r>
              <a:rPr lang="en-US" dirty="0" smtClean="0"/>
              <a:t>for </a:t>
            </a:r>
            <a:r>
              <a:rPr lang="en-US" dirty="0" smtClean="0"/>
              <a:t>ongoing and new infrastructure projects</a:t>
            </a:r>
            <a:r>
              <a:rPr lang="en-US" dirty="0" smtClean="0"/>
              <a:t>)</a:t>
            </a:r>
          </a:p>
          <a:p>
            <a:pPr marL="742950" lvl="2" indent="-342900" algn="just"/>
            <a:r>
              <a:rPr lang="en-US" dirty="0" smtClean="0"/>
              <a:t>Engaging the </a:t>
            </a:r>
            <a:r>
              <a:rPr lang="en-US" dirty="0"/>
              <a:t>countries and their state-owned energy companies in large, inflated deals, which largely outweigh the capacity of the host industry to handle them properly, leaving national monopolies exposed to increased risk of financial dependence and subsequent loss of control over assets</a:t>
            </a:r>
            <a:r>
              <a:rPr lang="en-US" dirty="0" smtClean="0"/>
              <a:t>.</a:t>
            </a:r>
          </a:p>
          <a:p>
            <a:pPr marL="742950" lvl="2" indent="-342900" algn="just"/>
            <a:endParaRPr lang="en-US" dirty="0"/>
          </a:p>
          <a:p>
            <a:pPr marL="342900" lvl="1" indent="-342900" algn="just"/>
            <a:r>
              <a:rPr lang="en-US" dirty="0" smtClean="0"/>
              <a:t>P</a:t>
            </a:r>
            <a:r>
              <a:rPr lang="en-US" dirty="0" smtClean="0"/>
              <a:t>ast </a:t>
            </a:r>
            <a:r>
              <a:rPr lang="en-US" dirty="0"/>
              <a:t>collaborations in </a:t>
            </a:r>
            <a:r>
              <a:rPr lang="en-US" dirty="0" smtClean="0"/>
              <a:t>energy infrastructure</a:t>
            </a:r>
            <a:r>
              <a:rPr lang="en-US" dirty="0"/>
              <a:t>, long-term supply contracts </a:t>
            </a:r>
            <a:r>
              <a:rPr lang="en-US" dirty="0" smtClean="0"/>
              <a:t>and ongoing </a:t>
            </a:r>
            <a:r>
              <a:rPr lang="en-US" dirty="0"/>
              <a:t>technology </a:t>
            </a:r>
            <a:r>
              <a:rPr lang="en-US" dirty="0" smtClean="0"/>
              <a:t>transfer</a:t>
            </a:r>
            <a:endParaRPr lang="en-US" dirty="0" smtClean="0"/>
          </a:p>
        </p:txBody>
      </p:sp>
    </p:spTree>
    <p:extLst>
      <p:ext uri="{BB962C8B-B14F-4D97-AF65-F5344CB8AC3E}">
        <p14:creationId xmlns:p14="http://schemas.microsoft.com/office/powerpoint/2010/main" val="66423519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Russian Economic and Political </a:t>
            </a:r>
            <a:r>
              <a:rPr lang="en-US" dirty="0" smtClean="0"/>
              <a:t>Influence (2)</a:t>
            </a:r>
            <a:endParaRPr lang="bg-BG" dirty="0"/>
          </a:p>
        </p:txBody>
      </p:sp>
      <p:sp>
        <p:nvSpPr>
          <p:cNvPr id="3" name="Content Placeholder 2"/>
          <p:cNvSpPr>
            <a:spLocks noGrp="1"/>
          </p:cNvSpPr>
          <p:nvPr>
            <p:ph idx="1"/>
          </p:nvPr>
        </p:nvSpPr>
        <p:spPr/>
        <p:txBody>
          <a:bodyPr>
            <a:normAutofit fontScale="92500"/>
          </a:bodyPr>
          <a:lstStyle/>
          <a:p>
            <a:pPr marL="342900" lvl="1" indent="-342900" algn="just"/>
            <a:r>
              <a:rPr lang="en-US" dirty="0"/>
              <a:t>State capture mechanisms: </a:t>
            </a:r>
          </a:p>
          <a:p>
            <a:pPr marL="742950" lvl="2" indent="-342900" algn="just"/>
            <a:r>
              <a:rPr lang="en-US" dirty="0"/>
              <a:t>Formation of domestic political elites /support to political parties</a:t>
            </a:r>
          </a:p>
          <a:p>
            <a:pPr marL="742950" lvl="2" indent="-342900" algn="just"/>
            <a:r>
              <a:rPr lang="en-US" dirty="0"/>
              <a:t>Direct intervention of Russian companies’ officials for </a:t>
            </a:r>
            <a:r>
              <a:rPr lang="en-US" dirty="0" err="1" smtClean="0"/>
              <a:t>determing</a:t>
            </a:r>
            <a:r>
              <a:rPr lang="en-US" dirty="0" smtClean="0"/>
              <a:t> the legislative </a:t>
            </a:r>
            <a:r>
              <a:rPr lang="en-US" dirty="0"/>
              <a:t>changes in national energy laws </a:t>
            </a:r>
            <a:endParaRPr lang="en-US" dirty="0" smtClean="0"/>
          </a:p>
          <a:p>
            <a:pPr marL="742950" lvl="2" indent="-342900" algn="just"/>
            <a:r>
              <a:rPr lang="en-US" dirty="0" smtClean="0"/>
              <a:t>Lobbying </a:t>
            </a:r>
            <a:r>
              <a:rPr lang="en-US" dirty="0"/>
              <a:t>“behind the scene” and suspicions for </a:t>
            </a:r>
            <a:r>
              <a:rPr lang="en-US" dirty="0" smtClean="0"/>
              <a:t>top-level </a:t>
            </a:r>
            <a:r>
              <a:rPr lang="en-US" dirty="0"/>
              <a:t>political corruption </a:t>
            </a:r>
          </a:p>
          <a:p>
            <a:pPr marL="742950" lvl="2" indent="-342900" algn="just"/>
            <a:r>
              <a:rPr lang="en-US" dirty="0"/>
              <a:t>Media campaigns in favor of Russian energy interests, paid by companies, legally not related, but having “common history” with subsidiaries of Russian companies in the country</a:t>
            </a:r>
          </a:p>
          <a:p>
            <a:pPr marL="742950" lvl="2" indent="-342900" algn="just"/>
            <a:r>
              <a:rPr lang="en-US" dirty="0"/>
              <a:t>Increased links between Bulgarian and Russian oligarchs and companies, related to them, incl. for the implementation of large infrastructure projects in the energy sector</a:t>
            </a:r>
          </a:p>
          <a:p>
            <a:pPr marL="742950" lvl="2" indent="-342900" algn="just"/>
            <a:r>
              <a:rPr lang="en-US" dirty="0"/>
              <a:t>Increased activity of Russian banks / private funds in major economic sectors (telecommunications, energy, construction, tourism</a:t>
            </a:r>
            <a:r>
              <a:rPr lang="en-US" dirty="0" smtClean="0"/>
              <a:t>)</a:t>
            </a:r>
            <a:endParaRPr lang="bg-BG" dirty="0"/>
          </a:p>
        </p:txBody>
      </p:sp>
    </p:spTree>
    <p:extLst>
      <p:ext uri="{BB962C8B-B14F-4D97-AF65-F5344CB8AC3E}">
        <p14:creationId xmlns:p14="http://schemas.microsoft.com/office/powerpoint/2010/main" val="254552504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Results: Financial / Political Dependence</a:t>
            </a:r>
            <a:endParaRPr lang="bg-BG" dirty="0"/>
          </a:p>
        </p:txBody>
      </p:sp>
      <p:sp>
        <p:nvSpPr>
          <p:cNvPr id="3" name="Content Placeholder 2"/>
          <p:cNvSpPr>
            <a:spLocks noGrp="1"/>
          </p:cNvSpPr>
          <p:nvPr>
            <p:ph idx="1"/>
          </p:nvPr>
        </p:nvSpPr>
        <p:spPr>
          <a:xfrm>
            <a:off x="611188" y="1988840"/>
            <a:ext cx="7921625" cy="4137025"/>
          </a:xfrm>
        </p:spPr>
        <p:txBody>
          <a:bodyPr/>
          <a:lstStyle/>
          <a:p>
            <a:r>
              <a:rPr lang="en-US" sz="2000" dirty="0"/>
              <a:t>Comparative Prices for Gas Pipelines with similar </a:t>
            </a:r>
            <a:r>
              <a:rPr lang="en-US" sz="2000" dirty="0" smtClean="0"/>
              <a:t>to the South Stream capacities</a:t>
            </a:r>
          </a:p>
          <a:p>
            <a:endParaRPr lang="en-US" dirty="0" smtClean="0"/>
          </a:p>
          <a:p>
            <a:pPr marL="0" indent="0">
              <a:buNone/>
            </a:pPr>
            <a:endParaRPr lang="bg-BG" dirty="0"/>
          </a:p>
        </p:txBody>
      </p:sp>
      <p:graphicFrame>
        <p:nvGraphicFramePr>
          <p:cNvPr id="4" name="Table 3"/>
          <p:cNvGraphicFramePr>
            <a:graphicFrameLocks noGrp="1"/>
          </p:cNvGraphicFramePr>
          <p:nvPr>
            <p:extLst>
              <p:ext uri="{D42A27DB-BD31-4B8C-83A1-F6EECF244321}">
                <p14:modId xmlns:p14="http://schemas.microsoft.com/office/powerpoint/2010/main" val="1287937931"/>
              </p:ext>
            </p:extLst>
          </p:nvPr>
        </p:nvGraphicFramePr>
        <p:xfrm>
          <a:off x="755576" y="2780928"/>
          <a:ext cx="7632206" cy="3631759"/>
        </p:xfrm>
        <a:graphic>
          <a:graphicData uri="http://schemas.openxmlformats.org/drawingml/2006/table">
            <a:tbl>
              <a:tblPr firstRow="1" firstCol="1" bandRow="1"/>
              <a:tblGrid>
                <a:gridCol w="1421892"/>
                <a:gridCol w="3186623"/>
                <a:gridCol w="1152128"/>
                <a:gridCol w="1871563"/>
              </a:tblGrid>
              <a:tr h="676024">
                <a:tc>
                  <a:txBody>
                    <a:bodyPr/>
                    <a:lstStyle>
                      <a:lvl1pPr marL="0" algn="l" defTabSz="914400" rtl="0" eaLnBrk="1" latinLnBrk="0" hangingPunct="1">
                        <a:defRPr sz="1800" b="1" kern="1200">
                          <a:solidFill>
                            <a:schemeClr val="lt1"/>
                          </a:solidFill>
                          <a:latin typeface="Calibri"/>
                        </a:defRPr>
                      </a:lvl1pPr>
                      <a:lvl2pPr marL="457200" algn="l" defTabSz="914400" rtl="0" eaLnBrk="1" latinLnBrk="0" hangingPunct="1">
                        <a:defRPr sz="1800" b="1" kern="1200">
                          <a:solidFill>
                            <a:schemeClr val="lt1"/>
                          </a:solidFill>
                          <a:latin typeface="Calibri"/>
                        </a:defRPr>
                      </a:lvl2pPr>
                      <a:lvl3pPr marL="914400" algn="l" defTabSz="914400" rtl="0" eaLnBrk="1" latinLnBrk="0" hangingPunct="1">
                        <a:defRPr sz="1800" b="1" kern="1200">
                          <a:solidFill>
                            <a:schemeClr val="lt1"/>
                          </a:solidFill>
                          <a:latin typeface="Calibri"/>
                        </a:defRPr>
                      </a:lvl3pPr>
                      <a:lvl4pPr marL="1371600" algn="l" defTabSz="914400" rtl="0" eaLnBrk="1" latinLnBrk="0" hangingPunct="1">
                        <a:defRPr sz="1800" b="1" kern="1200">
                          <a:solidFill>
                            <a:schemeClr val="lt1"/>
                          </a:solidFill>
                          <a:latin typeface="Calibri"/>
                        </a:defRPr>
                      </a:lvl4pPr>
                      <a:lvl5pPr marL="1828800" algn="l" defTabSz="914400" rtl="0" eaLnBrk="1" latinLnBrk="0" hangingPunct="1">
                        <a:defRPr sz="1800" b="1" kern="1200">
                          <a:solidFill>
                            <a:schemeClr val="lt1"/>
                          </a:solidFill>
                          <a:latin typeface="Calibri"/>
                        </a:defRPr>
                      </a:lvl5pPr>
                      <a:lvl6pPr marL="2286000" algn="l" defTabSz="914400" rtl="0" eaLnBrk="1" latinLnBrk="0" hangingPunct="1">
                        <a:defRPr sz="1800" b="1" kern="1200">
                          <a:solidFill>
                            <a:schemeClr val="lt1"/>
                          </a:solidFill>
                          <a:latin typeface="Calibri"/>
                        </a:defRPr>
                      </a:lvl6pPr>
                      <a:lvl7pPr marL="2743200" algn="l" defTabSz="914400" rtl="0" eaLnBrk="1" latinLnBrk="0" hangingPunct="1">
                        <a:defRPr sz="1800" b="1" kern="1200">
                          <a:solidFill>
                            <a:schemeClr val="lt1"/>
                          </a:solidFill>
                          <a:latin typeface="Calibri"/>
                        </a:defRPr>
                      </a:lvl7pPr>
                      <a:lvl8pPr marL="3200400" algn="l" defTabSz="914400" rtl="0" eaLnBrk="1" latinLnBrk="0" hangingPunct="1">
                        <a:defRPr sz="1800" b="1" kern="1200">
                          <a:solidFill>
                            <a:schemeClr val="lt1"/>
                          </a:solidFill>
                          <a:latin typeface="Calibri"/>
                        </a:defRPr>
                      </a:lvl8pPr>
                      <a:lvl9pPr marL="3657600" algn="l" defTabSz="914400" rtl="0" eaLnBrk="1" latinLnBrk="0" hangingPunct="1">
                        <a:defRPr sz="1800" b="1" kern="1200">
                          <a:solidFill>
                            <a:schemeClr val="lt1"/>
                          </a:solidFill>
                          <a:latin typeface="Calibri"/>
                        </a:defRPr>
                      </a:lvl9pPr>
                    </a:lstStyle>
                    <a:p>
                      <a:pPr marL="0" marR="0" algn="ctr">
                        <a:lnSpc>
                          <a:spcPct val="115000"/>
                        </a:lnSpc>
                        <a:spcBef>
                          <a:spcPts val="0"/>
                        </a:spcBef>
                        <a:spcAft>
                          <a:spcPts val="0"/>
                        </a:spcAft>
                      </a:pPr>
                      <a:endParaRPr lang="en-US" sz="1600" dirty="0" smtClean="0">
                        <a:effectLst/>
                        <a:latin typeface="Trebuchet MS" pitchFamily="34" charset="0"/>
                      </a:endParaRPr>
                    </a:p>
                    <a:p>
                      <a:pPr marL="0" marR="0" algn="ctr">
                        <a:lnSpc>
                          <a:spcPct val="115000"/>
                        </a:lnSpc>
                        <a:spcBef>
                          <a:spcPts val="0"/>
                        </a:spcBef>
                        <a:spcAft>
                          <a:spcPts val="0"/>
                        </a:spcAft>
                      </a:pPr>
                      <a:r>
                        <a:rPr lang="en-US" sz="1600" dirty="0" smtClean="0">
                          <a:effectLst/>
                          <a:latin typeface="Trebuchet MS" pitchFamily="34" charset="0"/>
                        </a:rPr>
                        <a:t>Project </a:t>
                      </a:r>
                      <a:endParaRPr lang="en-US" sz="1600" dirty="0">
                        <a:effectLst/>
                        <a:latin typeface="Trebuchet MS" pitchFamily="34" charset="0"/>
                        <a:ea typeface="Calibri"/>
                        <a:cs typeface="Times New Roman"/>
                      </a:endParaRPr>
                    </a:p>
                  </a:txBody>
                  <a:tcPr marL="68580" marR="68580" marT="0" marB="0">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solidFill>
                      <a:srgbClr val="4F81BD"/>
                    </a:solidFill>
                  </a:tcPr>
                </a:tc>
                <a:tc>
                  <a:txBody>
                    <a:bodyPr/>
                    <a:lstStyle>
                      <a:lvl1pPr marL="0" algn="l" defTabSz="914400" rtl="0" eaLnBrk="1" latinLnBrk="0" hangingPunct="1">
                        <a:defRPr sz="1800" b="1" kern="1200">
                          <a:solidFill>
                            <a:schemeClr val="lt1"/>
                          </a:solidFill>
                          <a:latin typeface="Calibri"/>
                        </a:defRPr>
                      </a:lvl1pPr>
                      <a:lvl2pPr marL="457200" algn="l" defTabSz="914400" rtl="0" eaLnBrk="1" latinLnBrk="0" hangingPunct="1">
                        <a:defRPr sz="1800" b="1" kern="1200">
                          <a:solidFill>
                            <a:schemeClr val="lt1"/>
                          </a:solidFill>
                          <a:latin typeface="Calibri"/>
                        </a:defRPr>
                      </a:lvl2pPr>
                      <a:lvl3pPr marL="914400" algn="l" defTabSz="914400" rtl="0" eaLnBrk="1" latinLnBrk="0" hangingPunct="1">
                        <a:defRPr sz="1800" b="1" kern="1200">
                          <a:solidFill>
                            <a:schemeClr val="lt1"/>
                          </a:solidFill>
                          <a:latin typeface="Calibri"/>
                        </a:defRPr>
                      </a:lvl3pPr>
                      <a:lvl4pPr marL="1371600" algn="l" defTabSz="914400" rtl="0" eaLnBrk="1" latinLnBrk="0" hangingPunct="1">
                        <a:defRPr sz="1800" b="1" kern="1200">
                          <a:solidFill>
                            <a:schemeClr val="lt1"/>
                          </a:solidFill>
                          <a:latin typeface="Calibri"/>
                        </a:defRPr>
                      </a:lvl4pPr>
                      <a:lvl5pPr marL="1828800" algn="l" defTabSz="914400" rtl="0" eaLnBrk="1" latinLnBrk="0" hangingPunct="1">
                        <a:defRPr sz="1800" b="1" kern="1200">
                          <a:solidFill>
                            <a:schemeClr val="lt1"/>
                          </a:solidFill>
                          <a:latin typeface="Calibri"/>
                        </a:defRPr>
                      </a:lvl5pPr>
                      <a:lvl6pPr marL="2286000" algn="l" defTabSz="914400" rtl="0" eaLnBrk="1" latinLnBrk="0" hangingPunct="1">
                        <a:defRPr sz="1800" b="1" kern="1200">
                          <a:solidFill>
                            <a:schemeClr val="lt1"/>
                          </a:solidFill>
                          <a:latin typeface="Calibri"/>
                        </a:defRPr>
                      </a:lvl6pPr>
                      <a:lvl7pPr marL="2743200" algn="l" defTabSz="914400" rtl="0" eaLnBrk="1" latinLnBrk="0" hangingPunct="1">
                        <a:defRPr sz="1800" b="1" kern="1200">
                          <a:solidFill>
                            <a:schemeClr val="lt1"/>
                          </a:solidFill>
                          <a:latin typeface="Calibri"/>
                        </a:defRPr>
                      </a:lvl7pPr>
                      <a:lvl8pPr marL="3200400" algn="l" defTabSz="914400" rtl="0" eaLnBrk="1" latinLnBrk="0" hangingPunct="1">
                        <a:defRPr sz="1800" b="1" kern="1200">
                          <a:solidFill>
                            <a:schemeClr val="lt1"/>
                          </a:solidFill>
                          <a:latin typeface="Calibri"/>
                        </a:defRPr>
                      </a:lvl8pPr>
                      <a:lvl9pPr marL="3657600" algn="l" defTabSz="914400" rtl="0" eaLnBrk="1" latinLnBrk="0" hangingPunct="1">
                        <a:defRPr sz="1800" b="1" kern="1200">
                          <a:solidFill>
                            <a:schemeClr val="lt1"/>
                          </a:solidFill>
                          <a:latin typeface="Calibri"/>
                        </a:defRPr>
                      </a:lvl9pPr>
                    </a:lstStyle>
                    <a:p>
                      <a:pPr marL="0" marR="0" algn="ctr">
                        <a:lnSpc>
                          <a:spcPct val="115000"/>
                        </a:lnSpc>
                        <a:spcBef>
                          <a:spcPts val="0"/>
                        </a:spcBef>
                        <a:spcAft>
                          <a:spcPts val="0"/>
                        </a:spcAft>
                      </a:pPr>
                      <a:endParaRPr lang="en-US" sz="1600" dirty="0" smtClean="0">
                        <a:effectLst/>
                        <a:latin typeface="Trebuchet MS" pitchFamily="34" charset="0"/>
                      </a:endParaRPr>
                    </a:p>
                    <a:p>
                      <a:pPr marL="0" marR="0" algn="ctr">
                        <a:lnSpc>
                          <a:spcPct val="115000"/>
                        </a:lnSpc>
                        <a:spcBef>
                          <a:spcPts val="0"/>
                        </a:spcBef>
                        <a:spcAft>
                          <a:spcPts val="0"/>
                        </a:spcAft>
                      </a:pPr>
                      <a:r>
                        <a:rPr lang="en-US" sz="1600" dirty="0" smtClean="0">
                          <a:effectLst/>
                          <a:latin typeface="Trebuchet MS" pitchFamily="34" charset="0"/>
                        </a:rPr>
                        <a:t>Country/Project</a:t>
                      </a:r>
                      <a:endParaRPr lang="en-US" sz="1600" dirty="0">
                        <a:effectLst/>
                        <a:latin typeface="Trebuchet MS" pitchFamily="34" charset="0"/>
                        <a:ea typeface="Calibri"/>
                        <a:cs typeface="Times New Roman"/>
                      </a:endParaRPr>
                    </a:p>
                  </a:txBody>
                  <a:tcPr marL="68580" marR="68580" marT="0" marB="0">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solidFill>
                      <a:srgbClr val="4F81BD"/>
                    </a:solidFill>
                  </a:tcPr>
                </a:tc>
                <a:tc>
                  <a:txBody>
                    <a:bodyPr/>
                    <a:lstStyle>
                      <a:lvl1pPr marL="0" algn="l" defTabSz="914400" rtl="0" eaLnBrk="1" latinLnBrk="0" hangingPunct="1">
                        <a:defRPr sz="1800" b="1" kern="1200">
                          <a:solidFill>
                            <a:schemeClr val="lt1"/>
                          </a:solidFill>
                          <a:latin typeface="Calibri"/>
                        </a:defRPr>
                      </a:lvl1pPr>
                      <a:lvl2pPr marL="457200" algn="l" defTabSz="914400" rtl="0" eaLnBrk="1" latinLnBrk="0" hangingPunct="1">
                        <a:defRPr sz="1800" b="1" kern="1200">
                          <a:solidFill>
                            <a:schemeClr val="lt1"/>
                          </a:solidFill>
                          <a:latin typeface="Calibri"/>
                        </a:defRPr>
                      </a:lvl2pPr>
                      <a:lvl3pPr marL="914400" algn="l" defTabSz="914400" rtl="0" eaLnBrk="1" latinLnBrk="0" hangingPunct="1">
                        <a:defRPr sz="1800" b="1" kern="1200">
                          <a:solidFill>
                            <a:schemeClr val="lt1"/>
                          </a:solidFill>
                          <a:latin typeface="Calibri"/>
                        </a:defRPr>
                      </a:lvl3pPr>
                      <a:lvl4pPr marL="1371600" algn="l" defTabSz="914400" rtl="0" eaLnBrk="1" latinLnBrk="0" hangingPunct="1">
                        <a:defRPr sz="1800" b="1" kern="1200">
                          <a:solidFill>
                            <a:schemeClr val="lt1"/>
                          </a:solidFill>
                          <a:latin typeface="Calibri"/>
                        </a:defRPr>
                      </a:lvl4pPr>
                      <a:lvl5pPr marL="1828800" algn="l" defTabSz="914400" rtl="0" eaLnBrk="1" latinLnBrk="0" hangingPunct="1">
                        <a:defRPr sz="1800" b="1" kern="1200">
                          <a:solidFill>
                            <a:schemeClr val="lt1"/>
                          </a:solidFill>
                          <a:latin typeface="Calibri"/>
                        </a:defRPr>
                      </a:lvl5pPr>
                      <a:lvl6pPr marL="2286000" algn="l" defTabSz="914400" rtl="0" eaLnBrk="1" latinLnBrk="0" hangingPunct="1">
                        <a:defRPr sz="1800" b="1" kern="1200">
                          <a:solidFill>
                            <a:schemeClr val="lt1"/>
                          </a:solidFill>
                          <a:latin typeface="Calibri"/>
                        </a:defRPr>
                      </a:lvl6pPr>
                      <a:lvl7pPr marL="2743200" algn="l" defTabSz="914400" rtl="0" eaLnBrk="1" latinLnBrk="0" hangingPunct="1">
                        <a:defRPr sz="1800" b="1" kern="1200">
                          <a:solidFill>
                            <a:schemeClr val="lt1"/>
                          </a:solidFill>
                          <a:latin typeface="Calibri"/>
                        </a:defRPr>
                      </a:lvl7pPr>
                      <a:lvl8pPr marL="3200400" algn="l" defTabSz="914400" rtl="0" eaLnBrk="1" latinLnBrk="0" hangingPunct="1">
                        <a:defRPr sz="1800" b="1" kern="1200">
                          <a:solidFill>
                            <a:schemeClr val="lt1"/>
                          </a:solidFill>
                          <a:latin typeface="Calibri"/>
                        </a:defRPr>
                      </a:lvl8pPr>
                      <a:lvl9pPr marL="3657600" algn="l" defTabSz="914400" rtl="0" eaLnBrk="1" latinLnBrk="0" hangingPunct="1">
                        <a:defRPr sz="1800" b="1" kern="1200">
                          <a:solidFill>
                            <a:schemeClr val="lt1"/>
                          </a:solidFill>
                          <a:latin typeface="Calibri"/>
                        </a:defRPr>
                      </a:lvl9pPr>
                    </a:lstStyle>
                    <a:p>
                      <a:pPr marL="0" marR="0" algn="ctr">
                        <a:lnSpc>
                          <a:spcPct val="115000"/>
                        </a:lnSpc>
                        <a:spcBef>
                          <a:spcPts val="0"/>
                        </a:spcBef>
                        <a:spcAft>
                          <a:spcPts val="0"/>
                        </a:spcAft>
                      </a:pPr>
                      <a:endParaRPr lang="en-US" sz="1600" dirty="0" smtClean="0">
                        <a:effectLst/>
                        <a:latin typeface="Trebuchet MS" pitchFamily="34" charset="0"/>
                      </a:endParaRPr>
                    </a:p>
                    <a:p>
                      <a:pPr marL="0" marR="0" algn="ctr">
                        <a:lnSpc>
                          <a:spcPct val="115000"/>
                        </a:lnSpc>
                        <a:spcBef>
                          <a:spcPts val="0"/>
                        </a:spcBef>
                        <a:spcAft>
                          <a:spcPts val="0"/>
                        </a:spcAft>
                      </a:pPr>
                      <a:r>
                        <a:rPr lang="en-US" sz="1600" dirty="0" smtClean="0">
                          <a:effectLst/>
                          <a:latin typeface="Trebuchet MS" pitchFamily="34" charset="0"/>
                        </a:rPr>
                        <a:t>Diameter</a:t>
                      </a:r>
                      <a:endParaRPr lang="en-US" sz="1600" dirty="0">
                        <a:effectLst/>
                        <a:latin typeface="Trebuchet MS" pitchFamily="34" charset="0"/>
                        <a:ea typeface="Calibri"/>
                        <a:cs typeface="Times New Roman"/>
                      </a:endParaRPr>
                    </a:p>
                  </a:txBody>
                  <a:tcPr marL="68580" marR="68580" marT="0" marB="0">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solidFill>
                      <a:srgbClr val="4F81BD"/>
                    </a:solidFill>
                  </a:tcPr>
                </a:tc>
                <a:tc>
                  <a:txBody>
                    <a:bodyPr/>
                    <a:lstStyle>
                      <a:lvl1pPr marL="0" algn="l" defTabSz="914400" rtl="0" eaLnBrk="1" latinLnBrk="0" hangingPunct="1">
                        <a:defRPr sz="1800" b="1" kern="1200">
                          <a:solidFill>
                            <a:schemeClr val="lt1"/>
                          </a:solidFill>
                          <a:latin typeface="Calibri"/>
                        </a:defRPr>
                      </a:lvl1pPr>
                      <a:lvl2pPr marL="457200" algn="l" defTabSz="914400" rtl="0" eaLnBrk="1" latinLnBrk="0" hangingPunct="1">
                        <a:defRPr sz="1800" b="1" kern="1200">
                          <a:solidFill>
                            <a:schemeClr val="lt1"/>
                          </a:solidFill>
                          <a:latin typeface="Calibri"/>
                        </a:defRPr>
                      </a:lvl2pPr>
                      <a:lvl3pPr marL="914400" algn="l" defTabSz="914400" rtl="0" eaLnBrk="1" latinLnBrk="0" hangingPunct="1">
                        <a:defRPr sz="1800" b="1" kern="1200">
                          <a:solidFill>
                            <a:schemeClr val="lt1"/>
                          </a:solidFill>
                          <a:latin typeface="Calibri"/>
                        </a:defRPr>
                      </a:lvl3pPr>
                      <a:lvl4pPr marL="1371600" algn="l" defTabSz="914400" rtl="0" eaLnBrk="1" latinLnBrk="0" hangingPunct="1">
                        <a:defRPr sz="1800" b="1" kern="1200">
                          <a:solidFill>
                            <a:schemeClr val="lt1"/>
                          </a:solidFill>
                          <a:latin typeface="Calibri"/>
                        </a:defRPr>
                      </a:lvl4pPr>
                      <a:lvl5pPr marL="1828800" algn="l" defTabSz="914400" rtl="0" eaLnBrk="1" latinLnBrk="0" hangingPunct="1">
                        <a:defRPr sz="1800" b="1" kern="1200">
                          <a:solidFill>
                            <a:schemeClr val="lt1"/>
                          </a:solidFill>
                          <a:latin typeface="Calibri"/>
                        </a:defRPr>
                      </a:lvl5pPr>
                      <a:lvl6pPr marL="2286000" algn="l" defTabSz="914400" rtl="0" eaLnBrk="1" latinLnBrk="0" hangingPunct="1">
                        <a:defRPr sz="1800" b="1" kern="1200">
                          <a:solidFill>
                            <a:schemeClr val="lt1"/>
                          </a:solidFill>
                          <a:latin typeface="Calibri"/>
                        </a:defRPr>
                      </a:lvl6pPr>
                      <a:lvl7pPr marL="2743200" algn="l" defTabSz="914400" rtl="0" eaLnBrk="1" latinLnBrk="0" hangingPunct="1">
                        <a:defRPr sz="1800" b="1" kern="1200">
                          <a:solidFill>
                            <a:schemeClr val="lt1"/>
                          </a:solidFill>
                          <a:latin typeface="Calibri"/>
                        </a:defRPr>
                      </a:lvl7pPr>
                      <a:lvl8pPr marL="3200400" algn="l" defTabSz="914400" rtl="0" eaLnBrk="1" latinLnBrk="0" hangingPunct="1">
                        <a:defRPr sz="1800" b="1" kern="1200">
                          <a:solidFill>
                            <a:schemeClr val="lt1"/>
                          </a:solidFill>
                          <a:latin typeface="Calibri"/>
                        </a:defRPr>
                      </a:lvl8pPr>
                      <a:lvl9pPr marL="3657600" algn="l" defTabSz="914400" rtl="0" eaLnBrk="1" latinLnBrk="0" hangingPunct="1">
                        <a:defRPr sz="1800" b="1" kern="1200">
                          <a:solidFill>
                            <a:schemeClr val="lt1"/>
                          </a:solidFill>
                          <a:latin typeface="Calibri"/>
                        </a:defRPr>
                      </a:lvl9pPr>
                    </a:lstStyle>
                    <a:p>
                      <a:pPr marL="0" marR="0" algn="ctr">
                        <a:lnSpc>
                          <a:spcPct val="115000"/>
                        </a:lnSpc>
                        <a:spcBef>
                          <a:spcPts val="0"/>
                        </a:spcBef>
                        <a:spcAft>
                          <a:spcPts val="0"/>
                        </a:spcAft>
                      </a:pPr>
                      <a:r>
                        <a:rPr lang="en-US" sz="1600" dirty="0" smtClean="0">
                          <a:effectLst/>
                          <a:latin typeface="Trebuchet MS" pitchFamily="34" charset="0"/>
                        </a:rPr>
                        <a:t>Cost </a:t>
                      </a:r>
                    </a:p>
                    <a:p>
                      <a:pPr marL="0" marR="0" algn="ctr">
                        <a:lnSpc>
                          <a:spcPct val="115000"/>
                        </a:lnSpc>
                        <a:spcBef>
                          <a:spcPts val="0"/>
                        </a:spcBef>
                        <a:spcAft>
                          <a:spcPts val="0"/>
                        </a:spcAft>
                      </a:pPr>
                      <a:r>
                        <a:rPr lang="en-US" sz="1600" dirty="0" smtClean="0">
                          <a:effectLst/>
                          <a:latin typeface="Trebuchet MS" pitchFamily="34" charset="0"/>
                        </a:rPr>
                        <a:t>(EUR </a:t>
                      </a:r>
                      <a:r>
                        <a:rPr lang="en-US" sz="1600" dirty="0" err="1" smtClean="0">
                          <a:effectLst/>
                          <a:latin typeface="Trebuchet MS" pitchFamily="34" charset="0"/>
                        </a:rPr>
                        <a:t>mln</a:t>
                      </a:r>
                      <a:r>
                        <a:rPr lang="en-US" sz="1600" dirty="0" smtClean="0">
                          <a:effectLst/>
                          <a:latin typeface="Trebuchet MS" pitchFamily="34" charset="0"/>
                        </a:rPr>
                        <a:t>./km</a:t>
                      </a:r>
                      <a:r>
                        <a:rPr lang="en-US" sz="1600" dirty="0">
                          <a:effectLst/>
                          <a:latin typeface="Trebuchet MS" pitchFamily="34" charset="0"/>
                        </a:rPr>
                        <a:t>)</a:t>
                      </a:r>
                      <a:endParaRPr lang="en-US" sz="1600" dirty="0">
                        <a:effectLst/>
                        <a:latin typeface="Trebuchet MS" pitchFamily="34" charset="0"/>
                        <a:ea typeface="Calibri"/>
                        <a:cs typeface="Times New Roman"/>
                      </a:endParaRPr>
                    </a:p>
                  </a:txBody>
                  <a:tcPr marL="68580" marR="68580" marT="0" marB="0">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solidFill>
                      <a:srgbClr val="4F81BD"/>
                    </a:solidFill>
                  </a:tcPr>
                </a:tc>
              </a:tr>
              <a:tr h="432048">
                <a:tc>
                  <a:txBody>
                    <a:bodyPr/>
                    <a:lstStyle>
                      <a:lvl1pPr marL="0" algn="l" defTabSz="914400" rtl="0" eaLnBrk="1" latinLnBrk="0" hangingPunct="1">
                        <a:defRPr sz="1800" b="1" kern="1200">
                          <a:solidFill>
                            <a:schemeClr val="lt1"/>
                          </a:solidFill>
                          <a:latin typeface="Calibri"/>
                        </a:defRPr>
                      </a:lvl1pPr>
                      <a:lvl2pPr marL="457200" algn="l" defTabSz="914400" rtl="0" eaLnBrk="1" latinLnBrk="0" hangingPunct="1">
                        <a:defRPr sz="1800" b="1" kern="1200">
                          <a:solidFill>
                            <a:schemeClr val="lt1"/>
                          </a:solidFill>
                          <a:latin typeface="Calibri"/>
                        </a:defRPr>
                      </a:lvl2pPr>
                      <a:lvl3pPr marL="914400" algn="l" defTabSz="914400" rtl="0" eaLnBrk="1" latinLnBrk="0" hangingPunct="1">
                        <a:defRPr sz="1800" b="1" kern="1200">
                          <a:solidFill>
                            <a:schemeClr val="lt1"/>
                          </a:solidFill>
                          <a:latin typeface="Calibri"/>
                        </a:defRPr>
                      </a:lvl3pPr>
                      <a:lvl4pPr marL="1371600" algn="l" defTabSz="914400" rtl="0" eaLnBrk="1" latinLnBrk="0" hangingPunct="1">
                        <a:defRPr sz="1800" b="1" kern="1200">
                          <a:solidFill>
                            <a:schemeClr val="lt1"/>
                          </a:solidFill>
                          <a:latin typeface="Calibri"/>
                        </a:defRPr>
                      </a:lvl4pPr>
                      <a:lvl5pPr marL="1828800" algn="l" defTabSz="914400" rtl="0" eaLnBrk="1" latinLnBrk="0" hangingPunct="1">
                        <a:defRPr sz="1800" b="1" kern="1200">
                          <a:solidFill>
                            <a:schemeClr val="lt1"/>
                          </a:solidFill>
                          <a:latin typeface="Calibri"/>
                        </a:defRPr>
                      </a:lvl5pPr>
                      <a:lvl6pPr marL="2286000" algn="l" defTabSz="914400" rtl="0" eaLnBrk="1" latinLnBrk="0" hangingPunct="1">
                        <a:defRPr sz="1800" b="1" kern="1200">
                          <a:solidFill>
                            <a:schemeClr val="lt1"/>
                          </a:solidFill>
                          <a:latin typeface="Calibri"/>
                        </a:defRPr>
                      </a:lvl6pPr>
                      <a:lvl7pPr marL="2743200" algn="l" defTabSz="914400" rtl="0" eaLnBrk="1" latinLnBrk="0" hangingPunct="1">
                        <a:defRPr sz="1800" b="1" kern="1200">
                          <a:solidFill>
                            <a:schemeClr val="lt1"/>
                          </a:solidFill>
                          <a:latin typeface="Calibri"/>
                        </a:defRPr>
                      </a:lvl7pPr>
                      <a:lvl8pPr marL="3200400" algn="l" defTabSz="914400" rtl="0" eaLnBrk="1" latinLnBrk="0" hangingPunct="1">
                        <a:defRPr sz="1800" b="1" kern="1200">
                          <a:solidFill>
                            <a:schemeClr val="lt1"/>
                          </a:solidFill>
                          <a:latin typeface="Calibri"/>
                        </a:defRPr>
                      </a:lvl8pPr>
                      <a:lvl9pPr marL="3657600" algn="l" defTabSz="914400" rtl="0" eaLnBrk="1" latinLnBrk="0" hangingPunct="1">
                        <a:defRPr sz="1800" b="1" kern="1200">
                          <a:solidFill>
                            <a:schemeClr val="lt1"/>
                          </a:solidFill>
                          <a:latin typeface="Calibri"/>
                        </a:defRPr>
                      </a:lvl9pPr>
                    </a:lstStyle>
                    <a:p>
                      <a:pPr marL="0" marR="0" algn="ctr">
                        <a:lnSpc>
                          <a:spcPct val="115000"/>
                        </a:lnSpc>
                        <a:spcBef>
                          <a:spcPts val="0"/>
                        </a:spcBef>
                        <a:spcAft>
                          <a:spcPts val="0"/>
                        </a:spcAft>
                      </a:pPr>
                      <a:endParaRPr lang="en-US" sz="1600" dirty="0" smtClean="0">
                        <a:effectLst/>
                        <a:latin typeface="Trebuchet MS" pitchFamily="34" charset="0"/>
                      </a:endParaRPr>
                    </a:p>
                    <a:p>
                      <a:pPr marL="0" marR="0" algn="ctr">
                        <a:lnSpc>
                          <a:spcPct val="115000"/>
                        </a:lnSpc>
                        <a:spcBef>
                          <a:spcPts val="0"/>
                        </a:spcBef>
                        <a:spcAft>
                          <a:spcPts val="0"/>
                        </a:spcAft>
                      </a:pPr>
                      <a:r>
                        <a:rPr lang="en-US" sz="1600" dirty="0" smtClean="0">
                          <a:effectLst/>
                          <a:latin typeface="Trebuchet MS" pitchFamily="34" charset="0"/>
                        </a:rPr>
                        <a:t>South Stream</a:t>
                      </a:r>
                    </a:p>
                    <a:p>
                      <a:pPr marL="0" marR="0" algn="ctr">
                        <a:lnSpc>
                          <a:spcPct val="115000"/>
                        </a:lnSpc>
                        <a:spcBef>
                          <a:spcPts val="0"/>
                        </a:spcBef>
                        <a:spcAft>
                          <a:spcPts val="0"/>
                        </a:spcAft>
                      </a:pPr>
                      <a:endParaRPr lang="en-US" sz="1600" dirty="0">
                        <a:effectLst/>
                        <a:latin typeface="Trebuchet MS" pitchFamily="34" charset="0"/>
                        <a:ea typeface="Calibri"/>
                        <a:cs typeface="Times New Roman"/>
                      </a:endParaRPr>
                    </a:p>
                  </a:txBody>
                  <a:tcPr marL="68580" marR="68580" marT="0" marB="0">
                    <a:lnL w="12700" cmpd="sng">
                      <a:solidFill>
                        <a:sysClr val="window" lastClr="FFFFFF"/>
                      </a:solidFill>
                    </a:lnL>
                    <a:lnR w="12700" cmpd="sng">
                      <a:solidFill>
                        <a:sysClr val="window" lastClr="FFFFFF"/>
                      </a:solidFill>
                    </a:lnR>
                    <a:lnT w="381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F81BD"/>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marL="0" marR="0" algn="ctr">
                        <a:lnSpc>
                          <a:spcPct val="115000"/>
                        </a:lnSpc>
                        <a:spcBef>
                          <a:spcPts val="0"/>
                        </a:spcBef>
                        <a:spcAft>
                          <a:spcPts val="0"/>
                        </a:spcAft>
                      </a:pPr>
                      <a:endParaRPr lang="en-US" sz="1600" dirty="0" smtClean="0">
                        <a:effectLst/>
                        <a:latin typeface="Trebuchet MS" pitchFamily="34" charset="0"/>
                      </a:endParaRPr>
                    </a:p>
                    <a:p>
                      <a:pPr marL="0" marR="0" algn="ctr">
                        <a:lnSpc>
                          <a:spcPct val="115000"/>
                        </a:lnSpc>
                        <a:spcBef>
                          <a:spcPts val="0"/>
                        </a:spcBef>
                        <a:spcAft>
                          <a:spcPts val="0"/>
                        </a:spcAft>
                      </a:pPr>
                      <a:r>
                        <a:rPr lang="en-US" sz="1600" dirty="0" smtClean="0">
                          <a:effectLst/>
                          <a:latin typeface="Trebuchet MS" pitchFamily="34" charset="0"/>
                        </a:rPr>
                        <a:t>Russia</a:t>
                      </a:r>
                      <a:r>
                        <a:rPr lang="en-US" sz="1600" dirty="0">
                          <a:effectLst/>
                          <a:latin typeface="Trebuchet MS" pitchFamily="34" charset="0"/>
                        </a:rPr>
                        <a:t>, South Stream</a:t>
                      </a:r>
                      <a:endParaRPr lang="en-US" sz="1600" dirty="0">
                        <a:effectLst/>
                        <a:latin typeface="Trebuchet MS" pitchFamily="34" charset="0"/>
                        <a:ea typeface="Calibri"/>
                        <a:cs typeface="Times New Roman"/>
                      </a:endParaRPr>
                    </a:p>
                  </a:txBody>
                  <a:tcPr marL="68580" marR="68580" marT="0" marB="0">
                    <a:lnL w="12700" cmpd="sng">
                      <a:solidFill>
                        <a:sysClr val="window" lastClr="FFFFFF"/>
                      </a:solidFill>
                    </a:lnL>
                    <a:lnR w="12700" cmpd="sng">
                      <a:solidFill>
                        <a:sysClr val="window" lastClr="FFFFFF"/>
                      </a:solidFill>
                    </a:lnR>
                    <a:lnT w="381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F81BD">
                        <a:tint val="40000"/>
                      </a:srgbClr>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marL="0" marR="0" algn="ctr">
                        <a:lnSpc>
                          <a:spcPct val="115000"/>
                        </a:lnSpc>
                        <a:spcBef>
                          <a:spcPts val="0"/>
                        </a:spcBef>
                        <a:spcAft>
                          <a:spcPts val="0"/>
                        </a:spcAft>
                      </a:pPr>
                      <a:endParaRPr lang="en-US" sz="1600" dirty="0" smtClean="0">
                        <a:effectLst/>
                        <a:latin typeface="Trebuchet MS" pitchFamily="34" charset="0"/>
                      </a:endParaRPr>
                    </a:p>
                    <a:p>
                      <a:pPr marL="0" marR="0" algn="ctr">
                        <a:lnSpc>
                          <a:spcPct val="115000"/>
                        </a:lnSpc>
                        <a:spcBef>
                          <a:spcPts val="0"/>
                        </a:spcBef>
                        <a:spcAft>
                          <a:spcPts val="0"/>
                        </a:spcAft>
                      </a:pPr>
                      <a:r>
                        <a:rPr lang="en-US" sz="1600" dirty="0" smtClean="0">
                          <a:effectLst/>
                          <a:latin typeface="Trebuchet MS" pitchFamily="34" charset="0"/>
                        </a:rPr>
                        <a:t>1420</a:t>
                      </a:r>
                      <a:endParaRPr lang="en-US" sz="1600" dirty="0">
                        <a:effectLst/>
                        <a:latin typeface="Trebuchet MS" pitchFamily="34" charset="0"/>
                        <a:ea typeface="Calibri"/>
                        <a:cs typeface="Times New Roman"/>
                      </a:endParaRPr>
                    </a:p>
                  </a:txBody>
                  <a:tcPr marL="68580" marR="68580" marT="0" marB="0">
                    <a:lnL w="12700" cmpd="sng">
                      <a:solidFill>
                        <a:sysClr val="window" lastClr="FFFFFF"/>
                      </a:solidFill>
                    </a:lnL>
                    <a:lnR w="12700" cmpd="sng">
                      <a:solidFill>
                        <a:sysClr val="window" lastClr="FFFFFF"/>
                      </a:solidFill>
                    </a:lnR>
                    <a:lnT w="381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F81BD">
                        <a:tint val="40000"/>
                      </a:srgbClr>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marL="0" marR="0" algn="ctr">
                        <a:lnSpc>
                          <a:spcPct val="115000"/>
                        </a:lnSpc>
                        <a:spcBef>
                          <a:spcPts val="0"/>
                        </a:spcBef>
                        <a:spcAft>
                          <a:spcPts val="0"/>
                        </a:spcAft>
                      </a:pPr>
                      <a:endParaRPr lang="en-US" sz="1600" dirty="0" smtClean="0">
                        <a:effectLst/>
                        <a:latin typeface="Trebuchet MS" pitchFamily="34" charset="0"/>
                      </a:endParaRPr>
                    </a:p>
                    <a:p>
                      <a:pPr marL="0" marR="0" algn="ctr">
                        <a:lnSpc>
                          <a:spcPct val="115000"/>
                        </a:lnSpc>
                        <a:spcBef>
                          <a:spcPts val="0"/>
                        </a:spcBef>
                        <a:spcAft>
                          <a:spcPts val="0"/>
                        </a:spcAft>
                      </a:pPr>
                      <a:r>
                        <a:rPr lang="en-US" sz="1600" dirty="0" smtClean="0">
                          <a:effectLst/>
                          <a:latin typeface="Trebuchet MS" pitchFamily="34" charset="0"/>
                        </a:rPr>
                        <a:t>7.4</a:t>
                      </a:r>
                      <a:endParaRPr lang="en-US" sz="1600" dirty="0">
                        <a:effectLst/>
                        <a:latin typeface="Trebuchet MS" pitchFamily="34" charset="0"/>
                        <a:ea typeface="Calibri"/>
                        <a:cs typeface="Times New Roman"/>
                      </a:endParaRPr>
                    </a:p>
                  </a:txBody>
                  <a:tcPr marL="68580" marR="68580" marT="0" marB="0">
                    <a:lnL w="12700" cmpd="sng">
                      <a:solidFill>
                        <a:sysClr val="window" lastClr="FFFFFF"/>
                      </a:solidFill>
                    </a:lnL>
                    <a:lnR w="12700" cmpd="sng">
                      <a:solidFill>
                        <a:sysClr val="window" lastClr="FFFFFF"/>
                      </a:solidFill>
                    </a:lnR>
                    <a:lnT w="381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F81BD">
                        <a:tint val="40000"/>
                      </a:srgbClr>
                    </a:solidFill>
                  </a:tcPr>
                </a:tc>
              </a:tr>
              <a:tr h="698315">
                <a:tc>
                  <a:txBody>
                    <a:bodyPr/>
                    <a:lstStyle>
                      <a:lvl1pPr marL="0" algn="l" defTabSz="914400" rtl="0" eaLnBrk="1" latinLnBrk="0" hangingPunct="1">
                        <a:defRPr sz="1800" b="1" kern="1200">
                          <a:solidFill>
                            <a:schemeClr val="lt1"/>
                          </a:solidFill>
                          <a:latin typeface="Calibri"/>
                        </a:defRPr>
                      </a:lvl1pPr>
                      <a:lvl2pPr marL="457200" algn="l" defTabSz="914400" rtl="0" eaLnBrk="1" latinLnBrk="0" hangingPunct="1">
                        <a:defRPr sz="1800" b="1" kern="1200">
                          <a:solidFill>
                            <a:schemeClr val="lt1"/>
                          </a:solidFill>
                          <a:latin typeface="Calibri"/>
                        </a:defRPr>
                      </a:lvl2pPr>
                      <a:lvl3pPr marL="914400" algn="l" defTabSz="914400" rtl="0" eaLnBrk="1" latinLnBrk="0" hangingPunct="1">
                        <a:defRPr sz="1800" b="1" kern="1200">
                          <a:solidFill>
                            <a:schemeClr val="lt1"/>
                          </a:solidFill>
                          <a:latin typeface="Calibri"/>
                        </a:defRPr>
                      </a:lvl3pPr>
                      <a:lvl4pPr marL="1371600" algn="l" defTabSz="914400" rtl="0" eaLnBrk="1" latinLnBrk="0" hangingPunct="1">
                        <a:defRPr sz="1800" b="1" kern="1200">
                          <a:solidFill>
                            <a:schemeClr val="lt1"/>
                          </a:solidFill>
                          <a:latin typeface="Calibri"/>
                        </a:defRPr>
                      </a:lvl4pPr>
                      <a:lvl5pPr marL="1828800" algn="l" defTabSz="914400" rtl="0" eaLnBrk="1" latinLnBrk="0" hangingPunct="1">
                        <a:defRPr sz="1800" b="1" kern="1200">
                          <a:solidFill>
                            <a:schemeClr val="lt1"/>
                          </a:solidFill>
                          <a:latin typeface="Calibri"/>
                        </a:defRPr>
                      </a:lvl5pPr>
                      <a:lvl6pPr marL="2286000" algn="l" defTabSz="914400" rtl="0" eaLnBrk="1" latinLnBrk="0" hangingPunct="1">
                        <a:defRPr sz="1800" b="1" kern="1200">
                          <a:solidFill>
                            <a:schemeClr val="lt1"/>
                          </a:solidFill>
                          <a:latin typeface="Calibri"/>
                        </a:defRPr>
                      </a:lvl6pPr>
                      <a:lvl7pPr marL="2743200" algn="l" defTabSz="914400" rtl="0" eaLnBrk="1" latinLnBrk="0" hangingPunct="1">
                        <a:defRPr sz="1800" b="1" kern="1200">
                          <a:solidFill>
                            <a:schemeClr val="lt1"/>
                          </a:solidFill>
                          <a:latin typeface="Calibri"/>
                        </a:defRPr>
                      </a:lvl7pPr>
                      <a:lvl8pPr marL="3200400" algn="l" defTabSz="914400" rtl="0" eaLnBrk="1" latinLnBrk="0" hangingPunct="1">
                        <a:defRPr sz="1800" b="1" kern="1200">
                          <a:solidFill>
                            <a:schemeClr val="lt1"/>
                          </a:solidFill>
                          <a:latin typeface="Calibri"/>
                        </a:defRPr>
                      </a:lvl8pPr>
                      <a:lvl9pPr marL="3657600" algn="l" defTabSz="914400" rtl="0" eaLnBrk="1" latinLnBrk="0" hangingPunct="1">
                        <a:defRPr sz="1800" b="1" kern="1200">
                          <a:solidFill>
                            <a:schemeClr val="lt1"/>
                          </a:solidFill>
                          <a:latin typeface="Calibri"/>
                        </a:defRPr>
                      </a:lvl9pPr>
                    </a:lstStyle>
                    <a:p>
                      <a:pPr marL="0" marR="0" algn="ctr">
                        <a:lnSpc>
                          <a:spcPct val="115000"/>
                        </a:lnSpc>
                        <a:spcBef>
                          <a:spcPts val="0"/>
                        </a:spcBef>
                        <a:spcAft>
                          <a:spcPts val="0"/>
                        </a:spcAft>
                      </a:pPr>
                      <a:endParaRPr lang="en-US" sz="1600" dirty="0" smtClean="0">
                        <a:effectLst/>
                        <a:latin typeface="Trebuchet MS" pitchFamily="34" charset="0"/>
                      </a:endParaRPr>
                    </a:p>
                    <a:p>
                      <a:pPr marL="0" marR="0" algn="ctr">
                        <a:lnSpc>
                          <a:spcPct val="115000"/>
                        </a:lnSpc>
                        <a:spcBef>
                          <a:spcPts val="0"/>
                        </a:spcBef>
                        <a:spcAft>
                          <a:spcPts val="0"/>
                        </a:spcAft>
                      </a:pPr>
                      <a:r>
                        <a:rPr lang="en-US" sz="1600" dirty="0" smtClean="0">
                          <a:effectLst/>
                          <a:latin typeface="Trebuchet MS" pitchFamily="34" charset="0"/>
                        </a:rPr>
                        <a:t>OPAL</a:t>
                      </a:r>
                      <a:endParaRPr lang="en-US" sz="1600" dirty="0">
                        <a:effectLst/>
                        <a:latin typeface="Trebuchet MS" pitchFamily="34" charset="0"/>
                        <a:ea typeface="Calibri"/>
                        <a:cs typeface="Times New Roman"/>
                      </a:endParaRPr>
                    </a:p>
                  </a:txBody>
                  <a:tcPr marL="68580" marR="68580" marT="0" marB="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F81BD"/>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marL="0" marR="0" algn="ctr">
                        <a:lnSpc>
                          <a:spcPct val="115000"/>
                        </a:lnSpc>
                        <a:spcBef>
                          <a:spcPts val="0"/>
                        </a:spcBef>
                        <a:spcAft>
                          <a:spcPts val="0"/>
                        </a:spcAft>
                      </a:pPr>
                      <a:endParaRPr lang="en-US" sz="1600" dirty="0" smtClean="0">
                        <a:effectLst/>
                        <a:latin typeface="Trebuchet MS" pitchFamily="34" charset="0"/>
                      </a:endParaRPr>
                    </a:p>
                    <a:p>
                      <a:pPr marL="0" marR="0" algn="ctr">
                        <a:lnSpc>
                          <a:spcPct val="115000"/>
                        </a:lnSpc>
                        <a:spcBef>
                          <a:spcPts val="0"/>
                        </a:spcBef>
                        <a:spcAft>
                          <a:spcPts val="0"/>
                        </a:spcAft>
                      </a:pPr>
                      <a:r>
                        <a:rPr lang="en-US" sz="1600" dirty="0" smtClean="0">
                          <a:effectLst/>
                          <a:latin typeface="Trebuchet MS" pitchFamily="34" charset="0"/>
                        </a:rPr>
                        <a:t>Germany</a:t>
                      </a:r>
                      <a:r>
                        <a:rPr lang="en-US" sz="1600" dirty="0">
                          <a:effectLst/>
                          <a:latin typeface="Trebuchet MS" pitchFamily="34" charset="0"/>
                        </a:rPr>
                        <a:t>, Nord Stream</a:t>
                      </a:r>
                      <a:endParaRPr lang="en-US" sz="1600" dirty="0">
                        <a:effectLst/>
                        <a:latin typeface="Trebuchet MS" pitchFamily="34" charset="0"/>
                        <a:ea typeface="Calibri"/>
                        <a:cs typeface="Times New Roman"/>
                      </a:endParaRPr>
                    </a:p>
                  </a:txBody>
                  <a:tcPr marL="68580" marR="68580" marT="0" marB="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F81BD">
                        <a:tint val="20000"/>
                      </a:srgbClr>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marL="0" marR="0" algn="ctr">
                        <a:lnSpc>
                          <a:spcPct val="115000"/>
                        </a:lnSpc>
                        <a:spcBef>
                          <a:spcPts val="0"/>
                        </a:spcBef>
                        <a:spcAft>
                          <a:spcPts val="0"/>
                        </a:spcAft>
                      </a:pPr>
                      <a:endParaRPr lang="en-US" sz="1600" dirty="0" smtClean="0">
                        <a:effectLst/>
                        <a:latin typeface="Trebuchet MS" pitchFamily="34" charset="0"/>
                      </a:endParaRPr>
                    </a:p>
                    <a:p>
                      <a:pPr marL="0" marR="0" algn="ctr">
                        <a:lnSpc>
                          <a:spcPct val="115000"/>
                        </a:lnSpc>
                        <a:spcBef>
                          <a:spcPts val="0"/>
                        </a:spcBef>
                        <a:spcAft>
                          <a:spcPts val="0"/>
                        </a:spcAft>
                      </a:pPr>
                      <a:r>
                        <a:rPr lang="en-US" sz="1600" dirty="0" smtClean="0">
                          <a:effectLst/>
                          <a:latin typeface="Trebuchet MS" pitchFamily="34" charset="0"/>
                        </a:rPr>
                        <a:t>1420</a:t>
                      </a:r>
                      <a:endParaRPr lang="en-US" sz="1600" dirty="0">
                        <a:effectLst/>
                        <a:latin typeface="Trebuchet MS" pitchFamily="34" charset="0"/>
                        <a:ea typeface="Calibri"/>
                        <a:cs typeface="Times New Roman"/>
                      </a:endParaRPr>
                    </a:p>
                  </a:txBody>
                  <a:tcPr marL="68580" marR="68580" marT="0" marB="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F81BD">
                        <a:tint val="20000"/>
                      </a:srgbClr>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marL="0" marR="0" algn="ctr">
                        <a:lnSpc>
                          <a:spcPct val="115000"/>
                        </a:lnSpc>
                        <a:spcBef>
                          <a:spcPts val="0"/>
                        </a:spcBef>
                        <a:spcAft>
                          <a:spcPts val="0"/>
                        </a:spcAft>
                      </a:pPr>
                      <a:endParaRPr lang="en-US" sz="1600" dirty="0" smtClean="0">
                        <a:effectLst/>
                        <a:latin typeface="Trebuchet MS" pitchFamily="34" charset="0"/>
                      </a:endParaRPr>
                    </a:p>
                    <a:p>
                      <a:pPr marL="0" marR="0" algn="ctr">
                        <a:lnSpc>
                          <a:spcPct val="115000"/>
                        </a:lnSpc>
                        <a:spcBef>
                          <a:spcPts val="0"/>
                        </a:spcBef>
                        <a:spcAft>
                          <a:spcPts val="0"/>
                        </a:spcAft>
                      </a:pPr>
                      <a:r>
                        <a:rPr lang="en-US" sz="1600" dirty="0" smtClean="0">
                          <a:effectLst/>
                          <a:latin typeface="Trebuchet MS" pitchFamily="34" charset="0"/>
                        </a:rPr>
                        <a:t>2.1</a:t>
                      </a:r>
                      <a:endParaRPr lang="en-US" sz="1600" dirty="0">
                        <a:effectLst/>
                        <a:latin typeface="Trebuchet MS" pitchFamily="34" charset="0"/>
                        <a:ea typeface="Calibri"/>
                        <a:cs typeface="Times New Roman"/>
                      </a:endParaRPr>
                    </a:p>
                  </a:txBody>
                  <a:tcPr marL="68580" marR="68580" marT="0" marB="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F81BD">
                        <a:tint val="20000"/>
                      </a:srgbClr>
                    </a:solidFill>
                  </a:tcPr>
                </a:tc>
              </a:tr>
              <a:tr h="698315">
                <a:tc>
                  <a:txBody>
                    <a:bodyPr/>
                    <a:lstStyle>
                      <a:lvl1pPr marL="0" algn="l" defTabSz="914400" rtl="0" eaLnBrk="1" latinLnBrk="0" hangingPunct="1">
                        <a:defRPr sz="1800" b="1" kern="1200">
                          <a:solidFill>
                            <a:schemeClr val="lt1"/>
                          </a:solidFill>
                          <a:latin typeface="Calibri"/>
                        </a:defRPr>
                      </a:lvl1pPr>
                      <a:lvl2pPr marL="457200" algn="l" defTabSz="914400" rtl="0" eaLnBrk="1" latinLnBrk="0" hangingPunct="1">
                        <a:defRPr sz="1800" b="1" kern="1200">
                          <a:solidFill>
                            <a:schemeClr val="lt1"/>
                          </a:solidFill>
                          <a:latin typeface="Calibri"/>
                        </a:defRPr>
                      </a:lvl2pPr>
                      <a:lvl3pPr marL="914400" algn="l" defTabSz="914400" rtl="0" eaLnBrk="1" latinLnBrk="0" hangingPunct="1">
                        <a:defRPr sz="1800" b="1" kern="1200">
                          <a:solidFill>
                            <a:schemeClr val="lt1"/>
                          </a:solidFill>
                          <a:latin typeface="Calibri"/>
                        </a:defRPr>
                      </a:lvl3pPr>
                      <a:lvl4pPr marL="1371600" algn="l" defTabSz="914400" rtl="0" eaLnBrk="1" latinLnBrk="0" hangingPunct="1">
                        <a:defRPr sz="1800" b="1" kern="1200">
                          <a:solidFill>
                            <a:schemeClr val="lt1"/>
                          </a:solidFill>
                          <a:latin typeface="Calibri"/>
                        </a:defRPr>
                      </a:lvl4pPr>
                      <a:lvl5pPr marL="1828800" algn="l" defTabSz="914400" rtl="0" eaLnBrk="1" latinLnBrk="0" hangingPunct="1">
                        <a:defRPr sz="1800" b="1" kern="1200">
                          <a:solidFill>
                            <a:schemeClr val="lt1"/>
                          </a:solidFill>
                          <a:latin typeface="Calibri"/>
                        </a:defRPr>
                      </a:lvl5pPr>
                      <a:lvl6pPr marL="2286000" algn="l" defTabSz="914400" rtl="0" eaLnBrk="1" latinLnBrk="0" hangingPunct="1">
                        <a:defRPr sz="1800" b="1" kern="1200">
                          <a:solidFill>
                            <a:schemeClr val="lt1"/>
                          </a:solidFill>
                          <a:latin typeface="Calibri"/>
                        </a:defRPr>
                      </a:lvl6pPr>
                      <a:lvl7pPr marL="2743200" algn="l" defTabSz="914400" rtl="0" eaLnBrk="1" latinLnBrk="0" hangingPunct="1">
                        <a:defRPr sz="1800" b="1" kern="1200">
                          <a:solidFill>
                            <a:schemeClr val="lt1"/>
                          </a:solidFill>
                          <a:latin typeface="Calibri"/>
                        </a:defRPr>
                      </a:lvl7pPr>
                      <a:lvl8pPr marL="3200400" algn="l" defTabSz="914400" rtl="0" eaLnBrk="1" latinLnBrk="0" hangingPunct="1">
                        <a:defRPr sz="1800" b="1" kern="1200">
                          <a:solidFill>
                            <a:schemeClr val="lt1"/>
                          </a:solidFill>
                          <a:latin typeface="Calibri"/>
                        </a:defRPr>
                      </a:lvl8pPr>
                      <a:lvl9pPr marL="3657600" algn="l" defTabSz="914400" rtl="0" eaLnBrk="1" latinLnBrk="0" hangingPunct="1">
                        <a:defRPr sz="1800" b="1" kern="1200">
                          <a:solidFill>
                            <a:schemeClr val="lt1"/>
                          </a:solidFill>
                          <a:latin typeface="Calibri"/>
                        </a:defRPr>
                      </a:lvl9pPr>
                    </a:lstStyle>
                    <a:p>
                      <a:pPr marL="0" marR="0" algn="ctr">
                        <a:lnSpc>
                          <a:spcPct val="115000"/>
                        </a:lnSpc>
                        <a:spcBef>
                          <a:spcPts val="0"/>
                        </a:spcBef>
                        <a:spcAft>
                          <a:spcPts val="0"/>
                        </a:spcAft>
                      </a:pPr>
                      <a:endParaRPr lang="en-US" sz="1600" dirty="0" smtClean="0">
                        <a:effectLst/>
                        <a:latin typeface="Trebuchet MS" pitchFamily="34" charset="0"/>
                      </a:endParaRPr>
                    </a:p>
                    <a:p>
                      <a:pPr marL="0" marR="0" algn="ctr">
                        <a:lnSpc>
                          <a:spcPct val="115000"/>
                        </a:lnSpc>
                        <a:spcBef>
                          <a:spcPts val="0"/>
                        </a:spcBef>
                        <a:spcAft>
                          <a:spcPts val="0"/>
                        </a:spcAft>
                      </a:pPr>
                      <a:r>
                        <a:rPr lang="en-US" sz="1600" dirty="0" smtClean="0">
                          <a:effectLst/>
                          <a:latin typeface="Trebuchet MS" pitchFamily="34" charset="0"/>
                        </a:rPr>
                        <a:t>NEL</a:t>
                      </a:r>
                      <a:endParaRPr lang="en-US" sz="1600" dirty="0">
                        <a:effectLst/>
                        <a:latin typeface="Trebuchet MS" pitchFamily="34" charset="0"/>
                        <a:ea typeface="Calibri"/>
                        <a:cs typeface="Times New Roman"/>
                      </a:endParaRPr>
                    </a:p>
                  </a:txBody>
                  <a:tcPr marL="68580" marR="68580" marT="0" marB="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F81BD"/>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marL="0" marR="0" algn="ctr">
                        <a:lnSpc>
                          <a:spcPct val="115000"/>
                        </a:lnSpc>
                        <a:spcBef>
                          <a:spcPts val="0"/>
                        </a:spcBef>
                        <a:spcAft>
                          <a:spcPts val="0"/>
                        </a:spcAft>
                      </a:pPr>
                      <a:endParaRPr lang="en-US" sz="1600" dirty="0" smtClean="0">
                        <a:effectLst/>
                        <a:latin typeface="Trebuchet MS" pitchFamily="34" charset="0"/>
                      </a:endParaRPr>
                    </a:p>
                    <a:p>
                      <a:pPr marL="0" marR="0" algn="ctr">
                        <a:lnSpc>
                          <a:spcPct val="115000"/>
                        </a:lnSpc>
                        <a:spcBef>
                          <a:spcPts val="0"/>
                        </a:spcBef>
                        <a:spcAft>
                          <a:spcPts val="0"/>
                        </a:spcAft>
                      </a:pPr>
                      <a:r>
                        <a:rPr lang="en-US" sz="1600" dirty="0" smtClean="0">
                          <a:effectLst/>
                          <a:latin typeface="Trebuchet MS" pitchFamily="34" charset="0"/>
                        </a:rPr>
                        <a:t>Germany</a:t>
                      </a:r>
                      <a:r>
                        <a:rPr lang="en-US" sz="1600" dirty="0">
                          <a:effectLst/>
                          <a:latin typeface="Trebuchet MS" pitchFamily="34" charset="0"/>
                        </a:rPr>
                        <a:t>, Nord Stream</a:t>
                      </a:r>
                      <a:endParaRPr lang="en-US" sz="1600" dirty="0">
                        <a:effectLst/>
                        <a:latin typeface="Trebuchet MS" pitchFamily="34" charset="0"/>
                        <a:ea typeface="Calibri"/>
                        <a:cs typeface="Times New Roman"/>
                      </a:endParaRPr>
                    </a:p>
                  </a:txBody>
                  <a:tcPr marL="68580" marR="68580" marT="0" marB="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F81BD">
                        <a:tint val="40000"/>
                      </a:srgbClr>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marL="0" marR="0" algn="ctr">
                        <a:lnSpc>
                          <a:spcPct val="115000"/>
                        </a:lnSpc>
                        <a:spcBef>
                          <a:spcPts val="0"/>
                        </a:spcBef>
                        <a:spcAft>
                          <a:spcPts val="0"/>
                        </a:spcAft>
                      </a:pPr>
                      <a:endParaRPr lang="en-US" sz="1600" dirty="0" smtClean="0">
                        <a:effectLst/>
                        <a:latin typeface="Trebuchet MS" pitchFamily="34" charset="0"/>
                      </a:endParaRPr>
                    </a:p>
                    <a:p>
                      <a:pPr marL="0" marR="0" algn="ctr">
                        <a:lnSpc>
                          <a:spcPct val="115000"/>
                        </a:lnSpc>
                        <a:spcBef>
                          <a:spcPts val="0"/>
                        </a:spcBef>
                        <a:spcAft>
                          <a:spcPts val="0"/>
                        </a:spcAft>
                      </a:pPr>
                      <a:r>
                        <a:rPr lang="en-US" sz="1600" dirty="0" smtClean="0">
                          <a:effectLst/>
                          <a:latin typeface="Trebuchet MS" pitchFamily="34" charset="0"/>
                        </a:rPr>
                        <a:t>1420</a:t>
                      </a:r>
                      <a:endParaRPr lang="en-US" sz="1600" dirty="0">
                        <a:effectLst/>
                        <a:latin typeface="Trebuchet MS" pitchFamily="34" charset="0"/>
                        <a:ea typeface="Calibri"/>
                        <a:cs typeface="Times New Roman"/>
                      </a:endParaRPr>
                    </a:p>
                  </a:txBody>
                  <a:tcPr marL="68580" marR="68580" marT="0" marB="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F81BD">
                        <a:tint val="40000"/>
                      </a:srgbClr>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marL="0" marR="0" algn="ctr">
                        <a:lnSpc>
                          <a:spcPct val="115000"/>
                        </a:lnSpc>
                        <a:spcBef>
                          <a:spcPts val="0"/>
                        </a:spcBef>
                        <a:spcAft>
                          <a:spcPts val="0"/>
                        </a:spcAft>
                      </a:pPr>
                      <a:endParaRPr lang="en-US" sz="1600" dirty="0" smtClean="0">
                        <a:effectLst/>
                        <a:latin typeface="Trebuchet MS" pitchFamily="34" charset="0"/>
                      </a:endParaRPr>
                    </a:p>
                    <a:p>
                      <a:pPr marL="0" marR="0" algn="ctr">
                        <a:lnSpc>
                          <a:spcPct val="115000"/>
                        </a:lnSpc>
                        <a:spcBef>
                          <a:spcPts val="0"/>
                        </a:spcBef>
                        <a:spcAft>
                          <a:spcPts val="0"/>
                        </a:spcAft>
                      </a:pPr>
                      <a:r>
                        <a:rPr lang="en-US" sz="1600" dirty="0" smtClean="0">
                          <a:effectLst/>
                          <a:latin typeface="Trebuchet MS" pitchFamily="34" charset="0"/>
                        </a:rPr>
                        <a:t>2.3</a:t>
                      </a:r>
                      <a:endParaRPr lang="en-US" sz="1600" dirty="0">
                        <a:effectLst/>
                        <a:latin typeface="Trebuchet MS" pitchFamily="34" charset="0"/>
                        <a:ea typeface="Calibri"/>
                        <a:cs typeface="Times New Roman"/>
                      </a:endParaRPr>
                    </a:p>
                  </a:txBody>
                  <a:tcPr marL="68580" marR="68580" marT="0" marB="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F81BD">
                        <a:tint val="40000"/>
                      </a:srgbClr>
                    </a:solidFill>
                  </a:tcPr>
                </a:tc>
              </a:tr>
              <a:tr h="741288">
                <a:tc>
                  <a:txBody>
                    <a:bodyPr/>
                    <a:lstStyle>
                      <a:lvl1pPr marL="0" algn="l" defTabSz="914400" rtl="0" eaLnBrk="1" latinLnBrk="0" hangingPunct="1">
                        <a:defRPr sz="1800" b="1" kern="1200">
                          <a:solidFill>
                            <a:schemeClr val="lt1"/>
                          </a:solidFill>
                          <a:latin typeface="Calibri"/>
                        </a:defRPr>
                      </a:lvl1pPr>
                      <a:lvl2pPr marL="457200" algn="l" defTabSz="914400" rtl="0" eaLnBrk="1" latinLnBrk="0" hangingPunct="1">
                        <a:defRPr sz="1800" b="1" kern="1200">
                          <a:solidFill>
                            <a:schemeClr val="lt1"/>
                          </a:solidFill>
                          <a:latin typeface="Calibri"/>
                        </a:defRPr>
                      </a:lvl2pPr>
                      <a:lvl3pPr marL="914400" algn="l" defTabSz="914400" rtl="0" eaLnBrk="1" latinLnBrk="0" hangingPunct="1">
                        <a:defRPr sz="1800" b="1" kern="1200">
                          <a:solidFill>
                            <a:schemeClr val="lt1"/>
                          </a:solidFill>
                          <a:latin typeface="Calibri"/>
                        </a:defRPr>
                      </a:lvl3pPr>
                      <a:lvl4pPr marL="1371600" algn="l" defTabSz="914400" rtl="0" eaLnBrk="1" latinLnBrk="0" hangingPunct="1">
                        <a:defRPr sz="1800" b="1" kern="1200">
                          <a:solidFill>
                            <a:schemeClr val="lt1"/>
                          </a:solidFill>
                          <a:latin typeface="Calibri"/>
                        </a:defRPr>
                      </a:lvl4pPr>
                      <a:lvl5pPr marL="1828800" algn="l" defTabSz="914400" rtl="0" eaLnBrk="1" latinLnBrk="0" hangingPunct="1">
                        <a:defRPr sz="1800" b="1" kern="1200">
                          <a:solidFill>
                            <a:schemeClr val="lt1"/>
                          </a:solidFill>
                          <a:latin typeface="Calibri"/>
                        </a:defRPr>
                      </a:lvl5pPr>
                      <a:lvl6pPr marL="2286000" algn="l" defTabSz="914400" rtl="0" eaLnBrk="1" latinLnBrk="0" hangingPunct="1">
                        <a:defRPr sz="1800" b="1" kern="1200">
                          <a:solidFill>
                            <a:schemeClr val="lt1"/>
                          </a:solidFill>
                          <a:latin typeface="Calibri"/>
                        </a:defRPr>
                      </a:lvl6pPr>
                      <a:lvl7pPr marL="2743200" algn="l" defTabSz="914400" rtl="0" eaLnBrk="1" latinLnBrk="0" hangingPunct="1">
                        <a:defRPr sz="1800" b="1" kern="1200">
                          <a:solidFill>
                            <a:schemeClr val="lt1"/>
                          </a:solidFill>
                          <a:latin typeface="Calibri"/>
                        </a:defRPr>
                      </a:lvl7pPr>
                      <a:lvl8pPr marL="3200400" algn="l" defTabSz="914400" rtl="0" eaLnBrk="1" latinLnBrk="0" hangingPunct="1">
                        <a:defRPr sz="1800" b="1" kern="1200">
                          <a:solidFill>
                            <a:schemeClr val="lt1"/>
                          </a:solidFill>
                          <a:latin typeface="Calibri"/>
                        </a:defRPr>
                      </a:lvl8pPr>
                      <a:lvl9pPr marL="3657600" algn="l" defTabSz="914400" rtl="0" eaLnBrk="1" latinLnBrk="0" hangingPunct="1">
                        <a:defRPr sz="1800" b="1" kern="1200">
                          <a:solidFill>
                            <a:schemeClr val="lt1"/>
                          </a:solidFill>
                          <a:latin typeface="Calibri"/>
                        </a:defRPr>
                      </a:lvl9pPr>
                    </a:lstStyle>
                    <a:p>
                      <a:pPr marL="0" marR="0" algn="ctr">
                        <a:lnSpc>
                          <a:spcPct val="115000"/>
                        </a:lnSpc>
                        <a:spcBef>
                          <a:spcPts val="0"/>
                        </a:spcBef>
                        <a:spcAft>
                          <a:spcPts val="0"/>
                        </a:spcAft>
                      </a:pPr>
                      <a:endParaRPr lang="en-US" sz="1600" dirty="0" smtClean="0">
                        <a:effectLst/>
                        <a:latin typeface="Trebuchet MS" pitchFamily="34" charset="0"/>
                      </a:endParaRPr>
                    </a:p>
                    <a:p>
                      <a:pPr marL="0" marR="0" algn="ctr">
                        <a:lnSpc>
                          <a:spcPct val="115000"/>
                        </a:lnSpc>
                        <a:spcBef>
                          <a:spcPts val="0"/>
                        </a:spcBef>
                        <a:spcAft>
                          <a:spcPts val="0"/>
                        </a:spcAft>
                      </a:pPr>
                      <a:r>
                        <a:rPr lang="en-US" sz="1600" dirty="0" smtClean="0">
                          <a:effectLst/>
                          <a:latin typeface="Trebuchet MS" pitchFamily="34" charset="0"/>
                        </a:rPr>
                        <a:t>Gazelle</a:t>
                      </a:r>
                      <a:endParaRPr lang="en-US" sz="1600" dirty="0">
                        <a:effectLst/>
                        <a:latin typeface="Trebuchet MS" pitchFamily="34" charset="0"/>
                        <a:ea typeface="Calibri"/>
                        <a:cs typeface="Times New Roman"/>
                      </a:endParaRPr>
                    </a:p>
                  </a:txBody>
                  <a:tcPr marL="68580" marR="68580" marT="0" marB="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F81BD"/>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marL="0" marR="0" algn="ctr">
                        <a:lnSpc>
                          <a:spcPct val="115000"/>
                        </a:lnSpc>
                        <a:spcBef>
                          <a:spcPts val="0"/>
                        </a:spcBef>
                        <a:spcAft>
                          <a:spcPts val="0"/>
                        </a:spcAft>
                      </a:pPr>
                      <a:endParaRPr lang="en-US" sz="1600" dirty="0" smtClean="0">
                        <a:effectLst/>
                        <a:latin typeface="Trebuchet MS" pitchFamily="34" charset="0"/>
                      </a:endParaRPr>
                    </a:p>
                    <a:p>
                      <a:pPr marL="0" marR="0" algn="ctr">
                        <a:lnSpc>
                          <a:spcPct val="115000"/>
                        </a:lnSpc>
                        <a:spcBef>
                          <a:spcPts val="0"/>
                        </a:spcBef>
                        <a:spcAft>
                          <a:spcPts val="0"/>
                        </a:spcAft>
                      </a:pPr>
                      <a:r>
                        <a:rPr lang="en-US" sz="1600" dirty="0" smtClean="0">
                          <a:effectLst/>
                          <a:latin typeface="Trebuchet MS" pitchFamily="34" charset="0"/>
                        </a:rPr>
                        <a:t>Czech </a:t>
                      </a:r>
                      <a:r>
                        <a:rPr lang="en-US" sz="1600" dirty="0">
                          <a:effectLst/>
                          <a:latin typeface="Trebuchet MS" pitchFamily="34" charset="0"/>
                        </a:rPr>
                        <a:t>Republic, Nord Stream</a:t>
                      </a:r>
                      <a:endParaRPr lang="en-US" sz="1600" dirty="0">
                        <a:effectLst/>
                        <a:latin typeface="Trebuchet MS" pitchFamily="34" charset="0"/>
                        <a:ea typeface="Calibri"/>
                        <a:cs typeface="Times New Roman"/>
                      </a:endParaRPr>
                    </a:p>
                  </a:txBody>
                  <a:tcPr marL="68580" marR="68580" marT="0" marB="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F81BD">
                        <a:tint val="20000"/>
                      </a:srgbClr>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marL="0" marR="0" algn="ctr">
                        <a:lnSpc>
                          <a:spcPct val="115000"/>
                        </a:lnSpc>
                        <a:spcBef>
                          <a:spcPts val="0"/>
                        </a:spcBef>
                        <a:spcAft>
                          <a:spcPts val="0"/>
                        </a:spcAft>
                      </a:pPr>
                      <a:endParaRPr lang="en-US" sz="1600" dirty="0" smtClean="0">
                        <a:effectLst/>
                        <a:latin typeface="Trebuchet MS" pitchFamily="34" charset="0"/>
                      </a:endParaRPr>
                    </a:p>
                    <a:p>
                      <a:pPr marL="0" marR="0" algn="ctr">
                        <a:lnSpc>
                          <a:spcPct val="115000"/>
                        </a:lnSpc>
                        <a:spcBef>
                          <a:spcPts val="0"/>
                        </a:spcBef>
                        <a:spcAft>
                          <a:spcPts val="0"/>
                        </a:spcAft>
                      </a:pPr>
                      <a:r>
                        <a:rPr lang="en-US" sz="1600" dirty="0" smtClean="0">
                          <a:effectLst/>
                          <a:latin typeface="Trebuchet MS" pitchFamily="34" charset="0"/>
                        </a:rPr>
                        <a:t>1420</a:t>
                      </a:r>
                      <a:endParaRPr lang="en-US" sz="1600" dirty="0">
                        <a:effectLst/>
                        <a:latin typeface="Trebuchet MS" pitchFamily="34" charset="0"/>
                        <a:ea typeface="Calibri"/>
                        <a:cs typeface="Times New Roman"/>
                      </a:endParaRPr>
                    </a:p>
                  </a:txBody>
                  <a:tcPr marL="68580" marR="68580" marT="0" marB="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F81BD">
                        <a:tint val="20000"/>
                      </a:srgbClr>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marL="0" marR="0" algn="ctr">
                        <a:lnSpc>
                          <a:spcPct val="115000"/>
                        </a:lnSpc>
                        <a:spcBef>
                          <a:spcPts val="0"/>
                        </a:spcBef>
                        <a:spcAft>
                          <a:spcPts val="0"/>
                        </a:spcAft>
                      </a:pPr>
                      <a:endParaRPr lang="en-US" sz="1600" dirty="0" smtClean="0">
                        <a:effectLst/>
                        <a:latin typeface="Trebuchet MS" pitchFamily="34" charset="0"/>
                      </a:endParaRPr>
                    </a:p>
                    <a:p>
                      <a:pPr marL="0" marR="0" algn="ctr">
                        <a:lnSpc>
                          <a:spcPct val="115000"/>
                        </a:lnSpc>
                        <a:spcBef>
                          <a:spcPts val="0"/>
                        </a:spcBef>
                        <a:spcAft>
                          <a:spcPts val="0"/>
                        </a:spcAft>
                      </a:pPr>
                      <a:r>
                        <a:rPr lang="en-US" sz="1600" dirty="0" smtClean="0">
                          <a:effectLst/>
                          <a:latin typeface="Trebuchet MS" pitchFamily="34" charset="0"/>
                        </a:rPr>
                        <a:t>2.4</a:t>
                      </a:r>
                      <a:endParaRPr lang="en-US" sz="1600" dirty="0">
                        <a:effectLst/>
                        <a:latin typeface="Trebuchet MS" pitchFamily="34" charset="0"/>
                        <a:ea typeface="Calibri"/>
                        <a:cs typeface="Times New Roman"/>
                      </a:endParaRPr>
                    </a:p>
                  </a:txBody>
                  <a:tcPr marL="68580" marR="68580" marT="0" marB="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F81BD">
                        <a:tint val="20000"/>
                      </a:srgbClr>
                    </a:solidFill>
                  </a:tcPr>
                </a:tc>
              </a:tr>
            </a:tbl>
          </a:graphicData>
        </a:graphic>
      </p:graphicFrame>
    </p:spTree>
    <p:extLst>
      <p:ext uri="{BB962C8B-B14F-4D97-AF65-F5344CB8AC3E}">
        <p14:creationId xmlns:p14="http://schemas.microsoft.com/office/powerpoint/2010/main" val="387878300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Results: Financial / Political </a:t>
            </a:r>
            <a:r>
              <a:rPr lang="en-US" dirty="0" smtClean="0"/>
              <a:t>Dependence (2)</a:t>
            </a:r>
            <a:endParaRPr lang="bg-BG" dirty="0"/>
          </a:p>
        </p:txBody>
      </p:sp>
      <p:sp>
        <p:nvSpPr>
          <p:cNvPr id="3" name="Content Placeholder 2"/>
          <p:cNvSpPr>
            <a:spLocks noGrp="1"/>
          </p:cNvSpPr>
          <p:nvPr>
            <p:ph idx="1"/>
          </p:nvPr>
        </p:nvSpPr>
        <p:spPr/>
        <p:txBody>
          <a:bodyPr/>
          <a:lstStyle/>
          <a:p>
            <a:r>
              <a:rPr lang="en-US" sz="2000" dirty="0"/>
              <a:t>Structure of </a:t>
            </a:r>
            <a:r>
              <a:rPr lang="en-US" sz="2000" dirty="0" smtClean="0"/>
              <a:t>accumulated debt by NEC for </a:t>
            </a:r>
            <a:r>
              <a:rPr lang="en-US" sz="2000" dirty="0"/>
              <a:t>the period of 2010 – </a:t>
            </a:r>
            <a:r>
              <a:rPr lang="en-US" sz="2000" dirty="0" smtClean="0"/>
              <a:t>2014 (EUR </a:t>
            </a:r>
            <a:r>
              <a:rPr lang="en-US" sz="2000" dirty="0" err="1" smtClean="0"/>
              <a:t>mln</a:t>
            </a:r>
            <a:r>
              <a:rPr lang="en-US" sz="2000" dirty="0" smtClean="0"/>
              <a:t>.)</a:t>
            </a:r>
            <a:endParaRPr lang="bg-BG" sz="2000" dirty="0"/>
          </a:p>
        </p:txBody>
      </p:sp>
      <p:pic>
        <p:nvPicPr>
          <p:cNvPr id="4" name="Picture 3"/>
          <p:cNvPicPr>
            <a:picLocks noChangeAspect="1"/>
          </p:cNvPicPr>
          <p:nvPr/>
        </p:nvPicPr>
        <p:blipFill>
          <a:blip r:embed="rId2"/>
          <a:stretch>
            <a:fillRect/>
          </a:stretch>
        </p:blipFill>
        <p:spPr>
          <a:xfrm>
            <a:off x="1380961" y="2708920"/>
            <a:ext cx="6309054" cy="3921299"/>
          </a:xfrm>
          <a:prstGeom prst="rect">
            <a:avLst/>
          </a:prstGeom>
        </p:spPr>
      </p:pic>
    </p:spTree>
    <p:extLst>
      <p:ext uri="{BB962C8B-B14F-4D97-AF65-F5344CB8AC3E}">
        <p14:creationId xmlns:p14="http://schemas.microsoft.com/office/powerpoint/2010/main" val="305458010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Political Risks for CEE</a:t>
            </a:r>
            <a:endParaRPr lang="bg-BG" dirty="0"/>
          </a:p>
        </p:txBody>
      </p:sp>
      <p:sp>
        <p:nvSpPr>
          <p:cNvPr id="3" name="Content Placeholder 2"/>
          <p:cNvSpPr>
            <a:spLocks noGrp="1"/>
          </p:cNvSpPr>
          <p:nvPr>
            <p:ph idx="1"/>
          </p:nvPr>
        </p:nvSpPr>
        <p:spPr/>
        <p:txBody>
          <a:bodyPr>
            <a:normAutofit fontScale="70000" lnSpcReduction="20000"/>
          </a:bodyPr>
          <a:lstStyle/>
          <a:p>
            <a:pPr algn="just"/>
            <a:r>
              <a:rPr lang="en-US" dirty="0" smtClean="0"/>
              <a:t>The </a:t>
            </a:r>
            <a:r>
              <a:rPr lang="en-US" dirty="0"/>
              <a:t>negative influence of the traditional </a:t>
            </a:r>
            <a:r>
              <a:rPr lang="en-US" dirty="0" smtClean="0"/>
              <a:t>energy security </a:t>
            </a:r>
            <a:r>
              <a:rPr lang="en-US" dirty="0"/>
              <a:t>risks in </a:t>
            </a:r>
            <a:r>
              <a:rPr lang="en-US" dirty="0" smtClean="0"/>
              <a:t>CEE </a:t>
            </a:r>
            <a:r>
              <a:rPr lang="en-US" dirty="0"/>
              <a:t>region is amplified by </a:t>
            </a:r>
            <a:r>
              <a:rPr lang="en-US" dirty="0" smtClean="0"/>
              <a:t>bad governance </a:t>
            </a:r>
            <a:r>
              <a:rPr lang="en-US" dirty="0"/>
              <a:t>and state capture in the sector</a:t>
            </a:r>
            <a:r>
              <a:rPr lang="en-US" dirty="0" smtClean="0"/>
              <a:t>, which </a:t>
            </a:r>
            <a:r>
              <a:rPr lang="en-US" dirty="0"/>
              <a:t>impedes the formation of a common </a:t>
            </a:r>
            <a:r>
              <a:rPr lang="en-US" dirty="0" smtClean="0"/>
              <a:t>and coherent </a:t>
            </a:r>
            <a:r>
              <a:rPr lang="en-US" dirty="0"/>
              <a:t>regional energy strategy. </a:t>
            </a:r>
            <a:endParaRPr lang="en-US" dirty="0" smtClean="0"/>
          </a:p>
          <a:p>
            <a:pPr algn="just"/>
            <a:endParaRPr lang="en-US" dirty="0" smtClean="0"/>
          </a:p>
          <a:p>
            <a:pPr algn="just"/>
            <a:r>
              <a:rPr lang="en-US" dirty="0" smtClean="0"/>
              <a:t>Energy SOE have been engaged in </a:t>
            </a:r>
            <a:r>
              <a:rPr lang="en-US" dirty="0"/>
              <a:t>large, </a:t>
            </a:r>
            <a:r>
              <a:rPr lang="en-US" dirty="0" smtClean="0"/>
              <a:t>inflated deals</a:t>
            </a:r>
            <a:r>
              <a:rPr lang="en-US" dirty="0"/>
              <a:t>, which largely outweigh the </a:t>
            </a:r>
            <a:r>
              <a:rPr lang="en-US" dirty="0" smtClean="0"/>
              <a:t>administrative and </a:t>
            </a:r>
            <a:r>
              <a:rPr lang="en-US" dirty="0"/>
              <a:t>financial capacity of the national industries</a:t>
            </a:r>
            <a:r>
              <a:rPr lang="en-US" dirty="0" smtClean="0"/>
              <a:t>, leaving both the enterprises and the country exposed </a:t>
            </a:r>
            <a:r>
              <a:rPr lang="en-US" dirty="0"/>
              <a:t>to </a:t>
            </a:r>
            <a:r>
              <a:rPr lang="en-US" dirty="0" smtClean="0"/>
              <a:t>increased risk </a:t>
            </a:r>
            <a:r>
              <a:rPr lang="en-US" dirty="0"/>
              <a:t>of financial </a:t>
            </a:r>
            <a:r>
              <a:rPr lang="en-US" dirty="0" smtClean="0"/>
              <a:t>and political </a:t>
            </a:r>
            <a:r>
              <a:rPr lang="en-US" dirty="0"/>
              <a:t>dependence</a:t>
            </a:r>
            <a:r>
              <a:rPr lang="en-US" dirty="0" smtClean="0"/>
              <a:t>.</a:t>
            </a:r>
          </a:p>
          <a:p>
            <a:pPr algn="just"/>
            <a:endParaRPr lang="en-US" dirty="0" smtClean="0"/>
          </a:p>
          <a:p>
            <a:pPr algn="just"/>
            <a:r>
              <a:rPr lang="en-US" dirty="0" smtClean="0"/>
              <a:t>The energy dependence </a:t>
            </a:r>
            <a:r>
              <a:rPr lang="en-US" dirty="0"/>
              <a:t>of most of the countries in the CEE </a:t>
            </a:r>
            <a:r>
              <a:rPr lang="en-US" dirty="0" smtClean="0"/>
              <a:t>region </a:t>
            </a:r>
            <a:r>
              <a:rPr lang="en-US" dirty="0"/>
              <a:t>has been used by Russia as a </a:t>
            </a:r>
            <a:r>
              <a:rPr lang="en-US" dirty="0" smtClean="0"/>
              <a:t>political tool </a:t>
            </a:r>
            <a:r>
              <a:rPr lang="en-US" dirty="0"/>
              <a:t>to influence the governments’ decision-making</a:t>
            </a:r>
            <a:r>
              <a:rPr lang="en-US" dirty="0" smtClean="0"/>
              <a:t>.</a:t>
            </a:r>
          </a:p>
          <a:p>
            <a:pPr algn="just"/>
            <a:endParaRPr lang="en-US" dirty="0"/>
          </a:p>
          <a:p>
            <a:pPr algn="just"/>
            <a:r>
              <a:rPr lang="en-US" dirty="0"/>
              <a:t>The lack of </a:t>
            </a:r>
            <a:r>
              <a:rPr lang="en-US" dirty="0" smtClean="0"/>
              <a:t>comprehensive and </a:t>
            </a:r>
            <a:r>
              <a:rPr lang="en-US" dirty="0"/>
              <a:t>in-depth </a:t>
            </a:r>
            <a:r>
              <a:rPr lang="en-US" dirty="0" smtClean="0"/>
              <a:t>monitoring of the energy policy development because </a:t>
            </a:r>
            <a:r>
              <a:rPr lang="en-US" dirty="0"/>
              <a:t>of its innate </a:t>
            </a:r>
            <a:r>
              <a:rPr lang="en-US" dirty="0" smtClean="0"/>
              <a:t>technical complexity </a:t>
            </a:r>
            <a:r>
              <a:rPr lang="en-US" dirty="0"/>
              <a:t>and notorious lack of transparency </a:t>
            </a:r>
            <a:r>
              <a:rPr lang="en-US" dirty="0" smtClean="0"/>
              <a:t>has </a:t>
            </a:r>
            <a:r>
              <a:rPr lang="en-US" dirty="0"/>
              <a:t>undermined the ability of the civil </a:t>
            </a:r>
            <a:r>
              <a:rPr lang="en-US" dirty="0" smtClean="0"/>
              <a:t>society sector </a:t>
            </a:r>
            <a:r>
              <a:rPr lang="en-US" dirty="0"/>
              <a:t>to have an effective impact on </a:t>
            </a:r>
            <a:r>
              <a:rPr lang="en-US" dirty="0" smtClean="0"/>
              <a:t>decision-making in </a:t>
            </a:r>
            <a:r>
              <a:rPr lang="en-US" dirty="0"/>
              <a:t>general, and as concerns anti-corruption and </a:t>
            </a:r>
            <a:r>
              <a:rPr lang="en-US" dirty="0" smtClean="0"/>
              <a:t>good governance</a:t>
            </a:r>
            <a:r>
              <a:rPr lang="en-US" dirty="0"/>
              <a:t>, in particular</a:t>
            </a:r>
            <a:r>
              <a:rPr lang="en-US" dirty="0" smtClean="0"/>
              <a:t>.</a:t>
            </a:r>
          </a:p>
          <a:p>
            <a:pPr algn="just"/>
            <a:endParaRPr lang="bg-BG" dirty="0"/>
          </a:p>
        </p:txBody>
      </p:sp>
    </p:spTree>
    <p:extLst>
      <p:ext uri="{BB962C8B-B14F-4D97-AF65-F5344CB8AC3E}">
        <p14:creationId xmlns:p14="http://schemas.microsoft.com/office/powerpoint/2010/main" val="159772645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Political Risks for </a:t>
            </a:r>
            <a:r>
              <a:rPr lang="en-US" dirty="0" smtClean="0"/>
              <a:t>CEE (2)</a:t>
            </a:r>
            <a:endParaRPr lang="bg-BG" dirty="0"/>
          </a:p>
        </p:txBody>
      </p:sp>
      <p:sp>
        <p:nvSpPr>
          <p:cNvPr id="3" name="Content Placeholder 2"/>
          <p:cNvSpPr>
            <a:spLocks noGrp="1"/>
          </p:cNvSpPr>
          <p:nvPr>
            <p:ph idx="1"/>
          </p:nvPr>
        </p:nvSpPr>
        <p:spPr/>
        <p:txBody>
          <a:bodyPr>
            <a:normAutofit fontScale="62500" lnSpcReduction="20000"/>
          </a:bodyPr>
          <a:lstStyle/>
          <a:p>
            <a:r>
              <a:rPr lang="en-US" dirty="0" smtClean="0"/>
              <a:t>State capture mechanisms undermine additionally the fragile democracies in some of the CEE countries</a:t>
            </a:r>
          </a:p>
          <a:p>
            <a:endParaRPr lang="en-US" dirty="0" smtClean="0"/>
          </a:p>
          <a:p>
            <a:r>
              <a:rPr lang="en-US" dirty="0" smtClean="0"/>
              <a:t>“Price of dependence” is paid by end customers through higher cost of energy resources</a:t>
            </a:r>
          </a:p>
          <a:p>
            <a:endParaRPr lang="en-US" dirty="0" smtClean="0"/>
          </a:p>
          <a:p>
            <a:r>
              <a:rPr lang="en-US" dirty="0" smtClean="0"/>
              <a:t>Create favorable environment for corruption, strengthening the links between organized crime groups, policy makers and economic oligarchs </a:t>
            </a:r>
          </a:p>
          <a:p>
            <a:endParaRPr lang="en-US" dirty="0"/>
          </a:p>
          <a:p>
            <a:r>
              <a:rPr lang="en-US" dirty="0" smtClean="0"/>
              <a:t>Hamper energy internal market integration, liberalization and diversification and thus, decrease the energy security of the countries</a:t>
            </a:r>
          </a:p>
          <a:p>
            <a:endParaRPr lang="en-US" dirty="0"/>
          </a:p>
          <a:p>
            <a:r>
              <a:rPr lang="en-US" dirty="0"/>
              <a:t>The prevalence of state capture mechanisms </a:t>
            </a:r>
            <a:r>
              <a:rPr lang="en-US" dirty="0" smtClean="0"/>
              <a:t>often leads </a:t>
            </a:r>
            <a:r>
              <a:rPr lang="en-US" dirty="0"/>
              <a:t>the </a:t>
            </a:r>
            <a:r>
              <a:rPr lang="en-US" dirty="0" smtClean="0"/>
              <a:t>governments </a:t>
            </a:r>
            <a:r>
              <a:rPr lang="en-US" dirty="0"/>
              <a:t>to suboptimal decisions </a:t>
            </a:r>
            <a:r>
              <a:rPr lang="en-US" dirty="0" smtClean="0"/>
              <a:t>that side-line their own </a:t>
            </a:r>
            <a:r>
              <a:rPr lang="en-US" dirty="0"/>
              <a:t>planning and investment </a:t>
            </a:r>
            <a:r>
              <a:rPr lang="en-US" dirty="0" smtClean="0"/>
              <a:t>needs</a:t>
            </a:r>
          </a:p>
          <a:p>
            <a:endParaRPr lang="en-US" dirty="0"/>
          </a:p>
          <a:p>
            <a:r>
              <a:rPr lang="en-US" dirty="0" smtClean="0"/>
              <a:t>Weak public procurement legislation and law enforcement </a:t>
            </a:r>
          </a:p>
          <a:p>
            <a:endParaRPr lang="en-US" dirty="0"/>
          </a:p>
          <a:p>
            <a:r>
              <a:rPr lang="en-US" dirty="0" smtClean="0"/>
              <a:t>Continuation of bilateral instead of multilateral or regional approach to energy security policy </a:t>
            </a:r>
            <a:endParaRPr lang="bg-BG" dirty="0"/>
          </a:p>
        </p:txBody>
      </p:sp>
    </p:spTree>
    <p:extLst>
      <p:ext uri="{BB962C8B-B14F-4D97-AF65-F5344CB8AC3E}">
        <p14:creationId xmlns:p14="http://schemas.microsoft.com/office/powerpoint/2010/main" val="287068224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Recommendations</a:t>
            </a:r>
            <a:endParaRPr lang="bg-BG" dirty="0"/>
          </a:p>
        </p:txBody>
      </p:sp>
      <p:sp>
        <p:nvSpPr>
          <p:cNvPr id="3" name="Content Placeholder 2"/>
          <p:cNvSpPr>
            <a:spLocks noGrp="1"/>
          </p:cNvSpPr>
          <p:nvPr>
            <p:ph idx="1"/>
          </p:nvPr>
        </p:nvSpPr>
        <p:spPr/>
        <p:txBody>
          <a:bodyPr>
            <a:normAutofit fontScale="62500" lnSpcReduction="20000"/>
          </a:bodyPr>
          <a:lstStyle/>
          <a:p>
            <a:r>
              <a:rPr lang="en-US" dirty="0" smtClean="0"/>
              <a:t>Independent annual </a:t>
            </a:r>
            <a:r>
              <a:rPr lang="en-US" dirty="0"/>
              <a:t>review of </a:t>
            </a:r>
            <a:r>
              <a:rPr lang="en-US" dirty="0" smtClean="0"/>
              <a:t>the national energy </a:t>
            </a:r>
            <a:r>
              <a:rPr lang="en-US" dirty="0"/>
              <a:t>security </a:t>
            </a:r>
            <a:r>
              <a:rPr lang="en-US" dirty="0" smtClean="0"/>
              <a:t>risks and targets</a:t>
            </a:r>
          </a:p>
          <a:p>
            <a:endParaRPr lang="en-US" dirty="0" smtClean="0"/>
          </a:p>
          <a:p>
            <a:r>
              <a:rPr lang="en-US" dirty="0" smtClean="0"/>
              <a:t>Creation </a:t>
            </a:r>
            <a:r>
              <a:rPr lang="en-US" dirty="0"/>
              <a:t>of an effective legal and </a:t>
            </a:r>
            <a:r>
              <a:rPr lang="en-US" dirty="0" smtClean="0"/>
              <a:t>regulatory framework </a:t>
            </a:r>
            <a:r>
              <a:rPr lang="en-US" dirty="0"/>
              <a:t>for </a:t>
            </a:r>
            <a:r>
              <a:rPr lang="en-US" dirty="0" smtClean="0"/>
              <a:t>SOEs</a:t>
            </a:r>
          </a:p>
          <a:p>
            <a:endParaRPr lang="en-US" dirty="0" smtClean="0"/>
          </a:p>
          <a:p>
            <a:r>
              <a:rPr lang="en-US" dirty="0" smtClean="0"/>
              <a:t>Introduction </a:t>
            </a:r>
            <a:r>
              <a:rPr lang="en-US" dirty="0"/>
              <a:t>of compulsory corporate governance standards for state-owned </a:t>
            </a:r>
            <a:r>
              <a:rPr lang="en-US" dirty="0" smtClean="0"/>
              <a:t>companies</a:t>
            </a:r>
          </a:p>
          <a:p>
            <a:endParaRPr lang="en-US" dirty="0" smtClean="0"/>
          </a:p>
          <a:p>
            <a:r>
              <a:rPr lang="en-US" dirty="0" smtClean="0"/>
              <a:t>Development </a:t>
            </a:r>
            <a:r>
              <a:rPr lang="en-US" dirty="0"/>
              <a:t>of indigenous energy resources and diversification of gas </a:t>
            </a:r>
            <a:r>
              <a:rPr lang="en-US" dirty="0" smtClean="0"/>
              <a:t>supply</a:t>
            </a:r>
          </a:p>
          <a:p>
            <a:endParaRPr lang="en-US" dirty="0" smtClean="0"/>
          </a:p>
          <a:p>
            <a:r>
              <a:rPr lang="en-US" dirty="0" smtClean="0"/>
              <a:t>Development of regional gas and power markets</a:t>
            </a:r>
            <a:endParaRPr lang="en-US" dirty="0"/>
          </a:p>
          <a:p>
            <a:endParaRPr lang="en-US" dirty="0" smtClean="0"/>
          </a:p>
          <a:p>
            <a:r>
              <a:rPr lang="en-US" dirty="0" smtClean="0"/>
              <a:t>Improvement </a:t>
            </a:r>
            <a:r>
              <a:rPr lang="en-US" dirty="0"/>
              <a:t>of energy efficiency</a:t>
            </a:r>
          </a:p>
          <a:p>
            <a:endParaRPr lang="en-US" dirty="0" smtClean="0"/>
          </a:p>
          <a:p>
            <a:r>
              <a:rPr lang="en-US" dirty="0" smtClean="0"/>
              <a:t>Prioritization of large investments projects, synchronized with the EU priorities and preliminary </a:t>
            </a:r>
            <a:r>
              <a:rPr lang="en-US" dirty="0"/>
              <a:t>cost-benefit analysis and compulsory feasibility assessment </a:t>
            </a:r>
            <a:endParaRPr lang="bg-BG" dirty="0"/>
          </a:p>
        </p:txBody>
      </p:sp>
    </p:spTree>
    <p:extLst>
      <p:ext uri="{BB962C8B-B14F-4D97-AF65-F5344CB8AC3E}">
        <p14:creationId xmlns:p14="http://schemas.microsoft.com/office/powerpoint/2010/main" val="2372355109"/>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bg-BG"/>
          </a:p>
        </p:txBody>
      </p:sp>
      <p:sp>
        <p:nvSpPr>
          <p:cNvPr id="3" name="Content Placeholder 2"/>
          <p:cNvSpPr>
            <a:spLocks noGrp="1"/>
          </p:cNvSpPr>
          <p:nvPr>
            <p:ph idx="1"/>
          </p:nvPr>
        </p:nvSpPr>
        <p:spPr/>
        <p:txBody>
          <a:bodyPr/>
          <a:lstStyle/>
          <a:p>
            <a:pPr marL="0" indent="0" algn="ctr">
              <a:buNone/>
            </a:pPr>
            <a:r>
              <a:rPr lang="en-GB" sz="3600" b="1" dirty="0" smtClean="0">
                <a:solidFill>
                  <a:srgbClr val="559192"/>
                </a:solidFill>
              </a:rPr>
              <a:t>Thank </a:t>
            </a:r>
            <a:r>
              <a:rPr lang="en-GB" sz="3600" b="1" dirty="0">
                <a:solidFill>
                  <a:srgbClr val="559192"/>
                </a:solidFill>
              </a:rPr>
              <a:t>you! </a:t>
            </a:r>
            <a:endParaRPr lang="en-GB" sz="3600" b="1" dirty="0" smtClean="0">
              <a:solidFill>
                <a:srgbClr val="559192"/>
              </a:solidFill>
            </a:endParaRPr>
          </a:p>
          <a:p>
            <a:pPr marL="0" indent="0" algn="ctr">
              <a:buNone/>
            </a:pPr>
            <a:endParaRPr lang="en-GB" sz="3600" b="1" dirty="0">
              <a:solidFill>
                <a:srgbClr val="559192"/>
              </a:solidFill>
            </a:endParaRPr>
          </a:p>
          <a:p>
            <a:pPr marL="0" indent="0" algn="ctr">
              <a:buNone/>
            </a:pPr>
            <a:r>
              <a:rPr lang="en-GB" sz="3600" b="1" dirty="0">
                <a:solidFill>
                  <a:srgbClr val="559192"/>
                </a:solidFill>
              </a:rPr>
              <a:t>www.csd.bg </a:t>
            </a:r>
            <a:endParaRPr lang="en-GB" sz="3600" b="1" dirty="0" smtClean="0">
              <a:solidFill>
                <a:srgbClr val="559192"/>
              </a:solidFill>
            </a:endParaRPr>
          </a:p>
          <a:p>
            <a:pPr marL="0" indent="0" algn="ctr">
              <a:buNone/>
            </a:pPr>
            <a:endParaRPr lang="en-GB" sz="3600" b="1" dirty="0">
              <a:solidFill>
                <a:srgbClr val="559192"/>
              </a:solidFill>
            </a:endParaRPr>
          </a:p>
          <a:p>
            <a:pPr marL="0" indent="0" algn="ctr">
              <a:buNone/>
            </a:pPr>
            <a:endParaRPr lang="en-GB" sz="3600" b="1" dirty="0" smtClean="0">
              <a:solidFill>
                <a:srgbClr val="559192"/>
              </a:solidFill>
            </a:endParaRPr>
          </a:p>
          <a:p>
            <a:pPr marL="0" indent="0" algn="ctr">
              <a:buNone/>
            </a:pPr>
            <a:r>
              <a:rPr lang="en-GB" dirty="0" smtClean="0">
                <a:solidFill>
                  <a:srgbClr val="559192"/>
                </a:solidFill>
              </a:rPr>
              <a:t>todor.galev@online.bg</a:t>
            </a:r>
            <a:endParaRPr lang="bg-BG" dirty="0">
              <a:solidFill>
                <a:srgbClr val="559192"/>
              </a:solidFill>
            </a:endParaRPr>
          </a:p>
        </p:txBody>
      </p:sp>
    </p:spTree>
    <p:extLst>
      <p:ext uri="{BB962C8B-B14F-4D97-AF65-F5344CB8AC3E}">
        <p14:creationId xmlns:p14="http://schemas.microsoft.com/office/powerpoint/2010/main" val="2924943333"/>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Governance Deficits and State </a:t>
            </a:r>
            <a:r>
              <a:rPr lang="en-US" dirty="0" smtClean="0"/>
              <a:t>Capture: </a:t>
            </a:r>
            <a:br>
              <a:rPr lang="en-US" dirty="0" smtClean="0"/>
            </a:br>
            <a:r>
              <a:rPr lang="en-US" dirty="0" smtClean="0"/>
              <a:t>the case of NPP </a:t>
            </a:r>
            <a:r>
              <a:rPr lang="en-US" dirty="0" err="1" smtClean="0"/>
              <a:t>Belene</a:t>
            </a:r>
            <a:endParaRPr lang="bg-BG" dirty="0"/>
          </a:p>
        </p:txBody>
      </p:sp>
      <p:sp>
        <p:nvSpPr>
          <p:cNvPr id="3" name="Content Placeholder 2"/>
          <p:cNvSpPr>
            <a:spLocks noGrp="1"/>
          </p:cNvSpPr>
          <p:nvPr>
            <p:ph idx="1"/>
          </p:nvPr>
        </p:nvSpPr>
        <p:spPr/>
        <p:txBody>
          <a:bodyPr>
            <a:normAutofit fontScale="77500" lnSpcReduction="20000"/>
          </a:bodyPr>
          <a:lstStyle/>
          <a:p>
            <a:r>
              <a:rPr lang="en-US" dirty="0" smtClean="0"/>
              <a:t>NPP </a:t>
            </a:r>
            <a:r>
              <a:rPr lang="en-US" dirty="0" err="1" smtClean="0"/>
              <a:t>Belene</a:t>
            </a:r>
            <a:r>
              <a:rPr lang="en-US" dirty="0" smtClean="0"/>
              <a:t> project initiated in the 1970s;</a:t>
            </a:r>
          </a:p>
          <a:p>
            <a:endParaRPr lang="en-US" dirty="0" smtClean="0"/>
          </a:p>
          <a:p>
            <a:r>
              <a:rPr lang="en-US" dirty="0" smtClean="0"/>
              <a:t>Questionable economic feasibility from the very beginning, incl. expressed by state authorities and official project financial consultants. </a:t>
            </a:r>
            <a:endParaRPr lang="en-GB" dirty="0" smtClean="0"/>
          </a:p>
          <a:p>
            <a:endParaRPr lang="en-GB" dirty="0" smtClean="0"/>
          </a:p>
          <a:p>
            <a:r>
              <a:rPr lang="en-GB" dirty="0" smtClean="0"/>
              <a:t>Project’s cost forecasts have not been updated until 2012</a:t>
            </a:r>
          </a:p>
          <a:p>
            <a:endParaRPr lang="en-GB" dirty="0" smtClean="0"/>
          </a:p>
          <a:p>
            <a:r>
              <a:rPr lang="en-GB" dirty="0" smtClean="0"/>
              <a:t>Project’s price, thus the price of electricity produced, have became a subject of enormous political controversy:</a:t>
            </a:r>
          </a:p>
          <a:p>
            <a:pPr lvl="1"/>
            <a:r>
              <a:rPr lang="en-GB" dirty="0" smtClean="0"/>
              <a:t>Only overnight costs were made public until recently - EUR 4 </a:t>
            </a:r>
            <a:r>
              <a:rPr lang="en-GB" dirty="0" err="1" smtClean="0"/>
              <a:t>bln</a:t>
            </a:r>
            <a:r>
              <a:rPr lang="en-GB" dirty="0" smtClean="0"/>
              <a:t>.</a:t>
            </a:r>
          </a:p>
          <a:p>
            <a:pPr lvl="1"/>
            <a:r>
              <a:rPr lang="en-US" dirty="0" smtClean="0"/>
              <a:t>Additional </a:t>
            </a:r>
            <a:r>
              <a:rPr lang="en-US" dirty="0"/>
              <a:t>expenses (incl. for grid access</a:t>
            </a:r>
            <a:r>
              <a:rPr lang="en-US" dirty="0" smtClean="0"/>
              <a:t>, project </a:t>
            </a:r>
            <a:r>
              <a:rPr lang="en-US" dirty="0"/>
              <a:t>administration, etc.) and escalations (inflation-adjusted costs</a:t>
            </a:r>
            <a:r>
              <a:rPr lang="en-US" dirty="0" smtClean="0"/>
              <a:t>) have been estimated to EUR </a:t>
            </a:r>
            <a:r>
              <a:rPr lang="en-US" dirty="0"/>
              <a:t>6-7 </a:t>
            </a:r>
            <a:r>
              <a:rPr lang="en-US" dirty="0" err="1" smtClean="0"/>
              <a:t>bln</a:t>
            </a:r>
            <a:r>
              <a:rPr lang="en-US" dirty="0" smtClean="0"/>
              <a:t>.</a:t>
            </a:r>
          </a:p>
          <a:p>
            <a:pPr lvl="1"/>
            <a:r>
              <a:rPr lang="en-US" dirty="0" smtClean="0"/>
              <a:t>Total cost estimation by CSD in 2011, confirmed later by HSBC analysis: over EUR 10 </a:t>
            </a:r>
            <a:r>
              <a:rPr lang="en-US" dirty="0" err="1" smtClean="0"/>
              <a:t>bln</a:t>
            </a:r>
            <a:r>
              <a:rPr lang="en-US" dirty="0" smtClean="0"/>
              <a:t>.</a:t>
            </a:r>
            <a:endParaRPr lang="bg-BG" dirty="0"/>
          </a:p>
        </p:txBody>
      </p:sp>
    </p:spTree>
    <p:extLst>
      <p:ext uri="{BB962C8B-B14F-4D97-AF65-F5344CB8AC3E}">
        <p14:creationId xmlns:p14="http://schemas.microsoft.com/office/powerpoint/2010/main" val="99538110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Governance Deficits and State Capture: </a:t>
            </a:r>
            <a:br>
              <a:rPr lang="en-US" dirty="0"/>
            </a:br>
            <a:r>
              <a:rPr lang="en-US" dirty="0"/>
              <a:t>the case of NPP </a:t>
            </a:r>
            <a:r>
              <a:rPr lang="en-US" dirty="0" err="1" smtClean="0"/>
              <a:t>Belene</a:t>
            </a:r>
            <a:r>
              <a:rPr lang="en-US" dirty="0" smtClean="0"/>
              <a:t> (2)</a:t>
            </a:r>
            <a:endParaRPr lang="bg-BG" dirty="0"/>
          </a:p>
        </p:txBody>
      </p:sp>
      <p:sp>
        <p:nvSpPr>
          <p:cNvPr id="3" name="Content Placeholder 2"/>
          <p:cNvSpPr>
            <a:spLocks noGrp="1"/>
          </p:cNvSpPr>
          <p:nvPr>
            <p:ph idx="1"/>
          </p:nvPr>
        </p:nvSpPr>
        <p:spPr/>
        <p:txBody>
          <a:bodyPr>
            <a:normAutofit fontScale="77500" lnSpcReduction="20000"/>
          </a:bodyPr>
          <a:lstStyle/>
          <a:p>
            <a:r>
              <a:rPr lang="en-US" dirty="0" smtClean="0"/>
              <a:t>Huge potential for posing serious threat to the financial security of the country:</a:t>
            </a:r>
          </a:p>
          <a:p>
            <a:pPr lvl="1"/>
            <a:r>
              <a:rPr lang="en-US" b="1" dirty="0" smtClean="0"/>
              <a:t>Sizeable investment </a:t>
            </a:r>
            <a:r>
              <a:rPr lang="en-US" dirty="0" smtClean="0"/>
              <a:t>(incl. substantial upfront costs) that is extremely sensitive to the duration of the construction phase: the costs of an NPP project increase with every additional year of </a:t>
            </a:r>
            <a:r>
              <a:rPr lang="en-US" dirty="0"/>
              <a:t>construction (contract costs with </a:t>
            </a:r>
            <a:r>
              <a:rPr lang="en-US" dirty="0" err="1"/>
              <a:t>Atomstroyexport</a:t>
            </a:r>
            <a:r>
              <a:rPr lang="en-US" dirty="0"/>
              <a:t> </a:t>
            </a:r>
            <a:r>
              <a:rPr lang="en-US" dirty="0" smtClean="0"/>
              <a:t>increased </a:t>
            </a:r>
            <a:r>
              <a:rPr lang="en-US" dirty="0"/>
              <a:t>with more than EUR 2 billion in two years </a:t>
            </a:r>
            <a:r>
              <a:rPr lang="en-US" dirty="0" smtClean="0"/>
              <a:t>- 2008 – 2010)</a:t>
            </a:r>
          </a:p>
          <a:p>
            <a:pPr lvl="1"/>
            <a:endParaRPr lang="en-US" dirty="0" smtClean="0"/>
          </a:p>
          <a:p>
            <a:pPr lvl="1"/>
            <a:r>
              <a:rPr lang="en-US" dirty="0" smtClean="0"/>
              <a:t>ROI </a:t>
            </a:r>
            <a:r>
              <a:rPr lang="en-US" dirty="0"/>
              <a:t>timeframe is long (30-40 years) and hard </a:t>
            </a:r>
            <a:r>
              <a:rPr lang="en-US" dirty="0" smtClean="0"/>
              <a:t>to be estimated </a:t>
            </a:r>
            <a:r>
              <a:rPr lang="en-US" dirty="0"/>
              <a:t>in the </a:t>
            </a:r>
            <a:r>
              <a:rPr lang="en-US" dirty="0" smtClean="0"/>
              <a:t>increasingly </a:t>
            </a:r>
            <a:r>
              <a:rPr lang="en-US" dirty="0"/>
              <a:t>liberalized European </a:t>
            </a:r>
            <a:r>
              <a:rPr lang="en-US" dirty="0" smtClean="0"/>
              <a:t>market</a:t>
            </a:r>
          </a:p>
          <a:p>
            <a:pPr lvl="1"/>
            <a:endParaRPr lang="en-US" dirty="0" smtClean="0"/>
          </a:p>
          <a:p>
            <a:pPr lvl="1"/>
            <a:r>
              <a:rPr lang="en-US" dirty="0" smtClean="0"/>
              <a:t>Management </a:t>
            </a:r>
            <a:r>
              <a:rPr lang="en-US" dirty="0"/>
              <a:t>issues (most notably, disposal) of high-level radioactive waste </a:t>
            </a:r>
            <a:r>
              <a:rPr lang="en-US" dirty="0" smtClean="0"/>
              <a:t>remain unresolved, and could be extremely expensive</a:t>
            </a:r>
          </a:p>
          <a:p>
            <a:pPr lvl="1"/>
            <a:endParaRPr lang="en-US" dirty="0" smtClean="0"/>
          </a:p>
          <a:p>
            <a:pPr lvl="1"/>
            <a:r>
              <a:rPr lang="en-US" dirty="0" err="1" smtClean="0"/>
              <a:t>Atomstroyexport</a:t>
            </a:r>
            <a:r>
              <a:rPr lang="en-US" dirty="0" smtClean="0"/>
              <a:t> (</a:t>
            </a:r>
            <a:r>
              <a:rPr lang="en-US" dirty="0" err="1" smtClean="0"/>
              <a:t>Rossatom</a:t>
            </a:r>
            <a:r>
              <a:rPr lang="en-US" dirty="0" smtClean="0"/>
              <a:t>) filed a lawsuit against Bulgaria for the cancellation of the NPP </a:t>
            </a:r>
            <a:r>
              <a:rPr lang="en-US" dirty="0" err="1" smtClean="0"/>
              <a:t>Belene</a:t>
            </a:r>
            <a:r>
              <a:rPr lang="en-US" dirty="0" smtClean="0"/>
              <a:t> project, claiming for EUR 1 </a:t>
            </a:r>
            <a:r>
              <a:rPr lang="en-US" dirty="0" err="1" smtClean="0"/>
              <a:t>bln</a:t>
            </a:r>
            <a:r>
              <a:rPr lang="en-US" dirty="0" smtClean="0"/>
              <a:t>. :</a:t>
            </a:r>
          </a:p>
          <a:p>
            <a:pPr lvl="2"/>
            <a:r>
              <a:rPr lang="en-US" dirty="0" smtClean="0"/>
              <a:t>The governments and high-level politicians were controversial on the case, incl. then-PM Mr. </a:t>
            </a:r>
            <a:r>
              <a:rPr lang="en-US" dirty="0" err="1" smtClean="0"/>
              <a:t>Oresharski</a:t>
            </a:r>
            <a:r>
              <a:rPr lang="en-US" dirty="0" smtClean="0"/>
              <a:t> said in June 2013 that Bulgaria is likely to lose the case</a:t>
            </a:r>
            <a:endParaRPr lang="bg-BG" dirty="0"/>
          </a:p>
        </p:txBody>
      </p:sp>
    </p:spTree>
    <p:extLst>
      <p:ext uri="{BB962C8B-B14F-4D97-AF65-F5344CB8AC3E}">
        <p14:creationId xmlns:p14="http://schemas.microsoft.com/office/powerpoint/2010/main" val="352990073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Trebuchet MS"/>
        <a:ea typeface=""/>
        <a:cs typeface=""/>
      </a:majorFont>
      <a:minorFont>
        <a:latin typeface="Trebuchet MS"/>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554</TotalTime>
  <Words>1204</Words>
  <Application>Microsoft Office PowerPoint</Application>
  <PresentationFormat>On-screen Show (4:3)</PresentationFormat>
  <Paragraphs>175</Paragraphs>
  <Slides>19</Slides>
  <Notes>0</Notes>
  <HiddenSlides>2</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19</vt:i4>
      </vt:variant>
    </vt:vector>
  </HeadingPairs>
  <TitlesOfParts>
    <vt:vector size="24" baseType="lpstr">
      <vt:lpstr>Arial</vt:lpstr>
      <vt:lpstr>Calibri</vt:lpstr>
      <vt:lpstr>Times New Roman</vt:lpstr>
      <vt:lpstr>Trebuchet MS</vt:lpstr>
      <vt:lpstr>Default Design</vt:lpstr>
      <vt:lpstr>PowerPoint Presentation</vt:lpstr>
      <vt:lpstr>PowerPoint Presentation</vt:lpstr>
      <vt:lpstr>Fundamentals of Long-term Energy Security</vt:lpstr>
      <vt:lpstr>Quantifying Energy Security: International Energy Security Risk Index</vt:lpstr>
      <vt:lpstr>2013 International Energy Security Risk Index</vt:lpstr>
      <vt:lpstr>2013 International Energy Security Risk Index (2)</vt:lpstr>
      <vt:lpstr>PowerPoint Presentation</vt:lpstr>
      <vt:lpstr>Energy Security Challenges for Bulgaria</vt:lpstr>
      <vt:lpstr>Governance Deficits and State Capture  in the Energy Sector</vt:lpstr>
      <vt:lpstr>Russian Economic and Political Influence</vt:lpstr>
      <vt:lpstr>Russian Economic and Political Influence (2)</vt:lpstr>
      <vt:lpstr>Results: Financial / Political Dependence</vt:lpstr>
      <vt:lpstr>Results: Financial / Political Dependence (2)</vt:lpstr>
      <vt:lpstr>Political Risks for CEE</vt:lpstr>
      <vt:lpstr>Political Risks for CEE (2)</vt:lpstr>
      <vt:lpstr>Recommendations</vt:lpstr>
      <vt:lpstr>PowerPoint Presentation</vt:lpstr>
      <vt:lpstr>Governance Deficits and State Capture:  the case of NPP Belene</vt:lpstr>
      <vt:lpstr>Governance Deficits and State Capture:  the case of NPP Belene (2)</vt:lpstr>
    </vt:vector>
  </TitlesOfParts>
  <Company>www.csd.bg</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Center for the Study of Democracy Presentation</dc:title>
  <dc:creator>Todor Galev</dc:creator>
  <dc:description>© 2003, designed by nickyz.com</dc:description>
  <cp:lastModifiedBy>Todor Galev</cp:lastModifiedBy>
  <cp:revision>59</cp:revision>
  <dcterms:created xsi:type="dcterms:W3CDTF">2003-10-19T11:26:15Z</dcterms:created>
  <dcterms:modified xsi:type="dcterms:W3CDTF">2015-03-18T23:05:48Z</dcterms:modified>
</cp:coreProperties>
</file>