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"/>
  </p:notesMasterIdLst>
  <p:handoutMasterIdLst>
    <p:handoutMasterId r:id="rId13"/>
  </p:handoutMasterIdLst>
  <p:sldIdLst>
    <p:sldId id="267" r:id="rId2"/>
    <p:sldId id="317" r:id="rId3"/>
    <p:sldId id="328" r:id="rId4"/>
    <p:sldId id="329" r:id="rId5"/>
    <p:sldId id="330" r:id="rId6"/>
    <p:sldId id="332" r:id="rId7"/>
    <p:sldId id="331" r:id="rId8"/>
    <p:sldId id="333" r:id="rId9"/>
    <p:sldId id="334" r:id="rId10"/>
    <p:sldId id="335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5D193BB1-4DAB-44A1-A0D7-3982676AF44E}">
          <p14:sldIdLst>
            <p14:sldId id="267"/>
            <p14:sldId id="317"/>
            <p14:sldId id="328"/>
            <p14:sldId id="329"/>
            <p14:sldId id="330"/>
            <p14:sldId id="332"/>
            <p14:sldId id="331"/>
            <p14:sldId id="333"/>
            <p14:sldId id="334"/>
            <p14:sldId id="33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DF"/>
    <a:srgbClr val="00CCFF"/>
    <a:srgbClr val="F3EFEB"/>
    <a:srgbClr val="DDDDDD"/>
    <a:srgbClr val="006699"/>
    <a:srgbClr val="003399"/>
    <a:srgbClr val="0000CC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6" autoAdjust="0"/>
    <p:restoredTop sz="95216" autoAdjust="0"/>
  </p:normalViewPr>
  <p:slideViewPr>
    <p:cSldViewPr>
      <p:cViewPr varScale="1">
        <p:scale>
          <a:sx n="107" d="100"/>
          <a:sy n="107" d="100"/>
        </p:scale>
        <p:origin x="113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118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2C417E-5BFB-43FA-BCDE-19AE7D77D08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5726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2B903F-FFDE-4280-91DF-A2CF5D8BA12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526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7800" y="1392238"/>
            <a:ext cx="4349750" cy="50403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9950" y="1392238"/>
            <a:ext cx="4349750" cy="50403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6725" y="404813"/>
            <a:ext cx="2212975" cy="60277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7800" y="404813"/>
            <a:ext cx="6486525" cy="60277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gre.ac.uk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5"/>
          <p:cNvPicPr>
            <a:picLocks noChangeAspect="1" noChangeArrowheads="1"/>
          </p:cNvPicPr>
          <p:nvPr/>
        </p:nvPicPr>
        <p:blipFill>
          <a:blip r:embed="rId13" cstate="print"/>
          <a:srcRect t="16486" r="34564" b="34259"/>
          <a:stretch>
            <a:fillRect/>
          </a:stretch>
        </p:blipFill>
        <p:spPr bwMode="auto">
          <a:xfrm>
            <a:off x="0" y="1274763"/>
            <a:ext cx="9144000" cy="51355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</p:pic>
      <p:sp>
        <p:nvSpPr>
          <p:cNvPr id="1027" name="Rectangle 48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404813"/>
            <a:ext cx="59769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64569" name="Text Box 57"/>
          <p:cNvSpPr txBox="1">
            <a:spLocks noChangeArrowheads="1"/>
          </p:cNvSpPr>
          <p:nvPr/>
        </p:nvSpPr>
        <p:spPr bwMode="auto">
          <a:xfrm>
            <a:off x="7943850" y="152400"/>
            <a:ext cx="1187450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5000"/>
              </a:lnSpc>
              <a:defRPr/>
            </a:pPr>
            <a:r>
              <a:rPr lang="en-GB" sz="1200" i="1" dirty="0">
                <a:solidFill>
                  <a:schemeClr val="bg1"/>
                </a:solidFill>
                <a:latin typeface="Times New Roman" pitchFamily="18" charset="0"/>
              </a:rPr>
              <a:t>the</a:t>
            </a:r>
          </a:p>
          <a:p>
            <a:pPr>
              <a:lnSpc>
                <a:spcPct val="95000"/>
              </a:lnSpc>
              <a:defRPr/>
            </a:pPr>
            <a:r>
              <a:rPr lang="en-GB" dirty="0">
                <a:solidFill>
                  <a:schemeClr val="bg1"/>
                </a:solidFill>
                <a:latin typeface="Times New Roman" pitchFamily="18" charset="0"/>
              </a:rPr>
              <a:t>University</a:t>
            </a:r>
          </a:p>
          <a:p>
            <a:pPr>
              <a:lnSpc>
                <a:spcPct val="95000"/>
              </a:lnSpc>
              <a:defRPr/>
            </a:pPr>
            <a:r>
              <a:rPr lang="en-GB" sz="1200" i="1" dirty="0">
                <a:solidFill>
                  <a:schemeClr val="bg1"/>
                </a:solidFill>
                <a:latin typeface="Times New Roman" pitchFamily="18" charset="0"/>
              </a:rPr>
              <a:t>of</a:t>
            </a:r>
          </a:p>
          <a:p>
            <a:pPr>
              <a:lnSpc>
                <a:spcPct val="95000"/>
              </a:lnSpc>
              <a:defRPr/>
            </a:pPr>
            <a:r>
              <a:rPr lang="en-GB" dirty="0">
                <a:solidFill>
                  <a:schemeClr val="bg1"/>
                </a:solidFill>
                <a:latin typeface="Times New Roman" pitchFamily="18" charset="0"/>
              </a:rPr>
              <a:t>Greenwich</a:t>
            </a:r>
          </a:p>
        </p:txBody>
      </p:sp>
      <p:pic>
        <p:nvPicPr>
          <p:cNvPr id="1029" name="Picture 61" descr="University of Greenwich - Home page...">
            <a:hlinkClick r:id="rId14" tooltip="University of Greenwich - Home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524750" y="333375"/>
            <a:ext cx="142875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74" name="Rectangle 62"/>
          <p:cNvSpPr>
            <a:spLocks noChangeArrowheads="1"/>
          </p:cNvSpPr>
          <p:nvPr/>
        </p:nvSpPr>
        <p:spPr bwMode="auto">
          <a:xfrm>
            <a:off x="0" y="1268413"/>
            <a:ext cx="9144000" cy="1081087"/>
          </a:xfrm>
          <a:prstGeom prst="rect">
            <a:avLst/>
          </a:prstGeom>
          <a:gradFill rotWithShape="1">
            <a:gsLst>
              <a:gs pos="0">
                <a:srgbClr val="003399"/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GB" dirty="0"/>
          </a:p>
        </p:txBody>
      </p:sp>
      <p:sp>
        <p:nvSpPr>
          <p:cNvPr id="1031" name="Rectangle 5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7800" y="1392238"/>
            <a:ext cx="885190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Introduction</a:t>
            </a:r>
            <a:endParaRPr lang="en-US" smtClean="0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4577" name="Text Box 65"/>
          <p:cNvSpPr txBox="1">
            <a:spLocks noChangeArrowheads="1"/>
          </p:cNvSpPr>
          <p:nvPr/>
        </p:nvSpPr>
        <p:spPr bwMode="auto">
          <a:xfrm>
            <a:off x="6254750" y="6550025"/>
            <a:ext cx="2889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400" dirty="0">
                <a:solidFill>
                  <a:srgbClr val="003399"/>
                </a:solidFill>
              </a:rPr>
              <a:t>Teaching excellence for 100 years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rgbClr val="003399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FF99"/>
        </a:buClr>
        <a:buSzPct val="125000"/>
        <a:buFont typeface="Wingdings" pitchFamily="2" charset="2"/>
        <a:buChar char="§"/>
        <a:defRPr sz="24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3EFEB"/>
        </a:buClr>
        <a:buChar char="•"/>
        <a:defRPr sz="2400">
          <a:solidFill>
            <a:schemeClr val="bg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F3EFEB"/>
        </a:buClr>
        <a:buChar char="•"/>
        <a:defRPr sz="2000">
          <a:solidFill>
            <a:schemeClr val="bg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F3EFEB"/>
        </a:buClr>
        <a:buChar char="–"/>
        <a:defRPr>
          <a:solidFill>
            <a:schemeClr val="bg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F3EFEB"/>
        </a:buClr>
        <a:buChar char="»"/>
        <a:defRPr sz="1600">
          <a:solidFill>
            <a:schemeClr val="bg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F3EFEB"/>
        </a:buClr>
        <a:buChar char="»"/>
        <a:defRPr sz="1600">
          <a:solidFill>
            <a:schemeClr val="bg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F3EFEB"/>
        </a:buClr>
        <a:buChar char="»"/>
        <a:defRPr sz="1600">
          <a:solidFill>
            <a:schemeClr val="bg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F3EFEB"/>
        </a:buClr>
        <a:buChar char="»"/>
        <a:defRPr sz="1600">
          <a:solidFill>
            <a:schemeClr val="bg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F3EFEB"/>
        </a:buClr>
        <a:buChar char="»"/>
        <a:defRPr sz="1600">
          <a:solidFill>
            <a:schemeClr val="bg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siru.org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285875"/>
            <a:ext cx="9144000" cy="2935213"/>
          </a:xfrm>
        </p:spPr>
        <p:txBody>
          <a:bodyPr/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A comparison of the </a:t>
            </a:r>
            <a:r>
              <a:rPr lang="en-GB" sz="2800" b="1" dirty="0" err="1" smtClean="0">
                <a:solidFill>
                  <a:schemeClr val="bg1"/>
                </a:solidFill>
              </a:rPr>
              <a:t>Hinkley</a:t>
            </a:r>
            <a:r>
              <a:rPr lang="en-GB" sz="2800" b="1" dirty="0" smtClean="0">
                <a:solidFill>
                  <a:schemeClr val="bg1"/>
                </a:solidFill>
              </a:rPr>
              <a:t> Point and </a:t>
            </a:r>
            <a:r>
              <a:rPr lang="en-GB" sz="2800" b="1" dirty="0" err="1" smtClean="0">
                <a:solidFill>
                  <a:schemeClr val="bg1"/>
                </a:solidFill>
              </a:rPr>
              <a:t>Paks</a:t>
            </a:r>
            <a:r>
              <a:rPr lang="en-GB" sz="2800" b="1" dirty="0" smtClean="0">
                <a:solidFill>
                  <a:schemeClr val="bg1"/>
                </a:solidFill>
              </a:rPr>
              <a:t> projects</a:t>
            </a:r>
            <a:r>
              <a:rPr lang="en-GB" sz="2800" b="1" dirty="0">
                <a:solidFill>
                  <a:schemeClr val="bg1"/>
                </a:solidFill>
              </a:rPr>
              <a:t/>
            </a:r>
            <a:br>
              <a:rPr lang="en-GB" sz="2800" b="1" dirty="0">
                <a:solidFill>
                  <a:schemeClr val="bg1"/>
                </a:solidFill>
              </a:rPr>
            </a:br>
            <a:r>
              <a:rPr lang="en-GB" sz="2800" b="1" dirty="0">
                <a:solidFill>
                  <a:schemeClr val="bg1"/>
                </a:solidFill>
              </a:rPr>
              <a:t/>
            </a:r>
            <a:br>
              <a:rPr lang="en-GB" sz="2800" b="1" dirty="0">
                <a:solidFill>
                  <a:schemeClr val="bg1"/>
                </a:solidFill>
              </a:rPr>
            </a:br>
            <a:r>
              <a:rPr lang="en-GB" sz="2800" b="1" dirty="0" smtClean="0">
                <a:solidFill>
                  <a:schemeClr val="bg1"/>
                </a:solidFill>
              </a:rPr>
              <a:t>March 2015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4293096"/>
            <a:ext cx="9144000" cy="2064842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>
                <a:latin typeface="+mj-lt"/>
              </a:rPr>
              <a:t>Steve Thomas  (stephen.thomas@gre.ac.uk)</a:t>
            </a:r>
          </a:p>
          <a:p>
            <a:pPr eaLnBrk="1" hangingPunct="1">
              <a:defRPr/>
            </a:pPr>
            <a:r>
              <a:rPr lang="en-GB" dirty="0" smtClean="0">
                <a:latin typeface="+mj-lt"/>
              </a:rPr>
              <a:t>Professor of Energy Policy</a:t>
            </a:r>
          </a:p>
          <a:p>
            <a:pPr eaLnBrk="1" hangingPunct="1">
              <a:defRPr/>
            </a:pPr>
            <a:r>
              <a:rPr lang="en-GB" dirty="0" smtClean="0">
                <a:latin typeface="+mj-lt"/>
              </a:rPr>
              <a:t>PSIRU (</a:t>
            </a:r>
            <a:r>
              <a:rPr lang="en-GB" dirty="0" smtClean="0">
                <a:latin typeface="+mj-lt"/>
                <a:hlinkClick r:id="rId2"/>
              </a:rPr>
              <a:t>www.psiru.org</a:t>
            </a:r>
            <a:r>
              <a:rPr lang="en-GB" dirty="0" smtClean="0">
                <a:latin typeface="+mj-lt"/>
              </a:rPr>
              <a:t>), Business School</a:t>
            </a:r>
          </a:p>
          <a:p>
            <a:pPr eaLnBrk="1" hangingPunct="1">
              <a:defRPr/>
            </a:pPr>
            <a:r>
              <a:rPr lang="en-GB" dirty="0" smtClean="0">
                <a:latin typeface="+mj-lt"/>
              </a:rPr>
              <a:t>University of Greenwich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300192" cy="1268760"/>
          </a:xfrm>
        </p:spPr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184576"/>
          </a:xfrm>
        </p:spPr>
        <p:txBody>
          <a:bodyPr/>
          <a:lstStyle/>
          <a:p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projects</a:t>
            </a:r>
            <a:endParaRPr lang="en-GB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Commercial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arrangements</a:t>
            </a:r>
            <a:endParaRPr lang="en-GB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Risks and uncertainties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Common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factors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358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62"/>
            <a:ext cx="7452320" cy="1254098"/>
          </a:xfrm>
        </p:spPr>
        <p:txBody>
          <a:bodyPr/>
          <a:lstStyle/>
          <a:p>
            <a:pPr algn="ctr"/>
            <a:r>
              <a:rPr lang="en-GB" dirty="0" smtClean="0"/>
              <a:t>Project basics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1" y="1268761"/>
            <a:ext cx="4572001" cy="474066"/>
          </a:xfrm>
        </p:spPr>
        <p:txBody>
          <a:bodyPr/>
          <a:lstStyle/>
          <a:p>
            <a:pPr algn="ctr"/>
            <a:r>
              <a:rPr lang="en-GB" b="0" dirty="0" err="1" smtClean="0"/>
              <a:t>Paks</a:t>
            </a:r>
            <a:endParaRPr lang="en-GB" b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742827"/>
            <a:ext cx="4572000" cy="4638501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2 x AES-2006, 1200MW each, supplied by </a:t>
            </a:r>
            <a:r>
              <a:rPr lang="en-GB" dirty="0" err="1" smtClean="0"/>
              <a:t>Rosatom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Construction start: 2018?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Online </a:t>
            </a:r>
            <a:r>
              <a:rPr lang="en-GB" dirty="0" smtClean="0"/>
              <a:t>2025-26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Cost €12.5bn (€5200/kW). Overnight or total?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1" y="1268760"/>
            <a:ext cx="4572000" cy="474067"/>
          </a:xfrm>
        </p:spPr>
        <p:txBody>
          <a:bodyPr/>
          <a:lstStyle/>
          <a:p>
            <a:pPr algn="ctr"/>
            <a:r>
              <a:rPr lang="en-GB" b="0" dirty="0" err="1" smtClean="0"/>
              <a:t>Hinkley</a:t>
            </a:r>
            <a:r>
              <a:rPr lang="en-GB" b="0" dirty="0" smtClean="0"/>
              <a:t> Point</a:t>
            </a:r>
            <a:endParaRPr lang="en-GB" b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9" y="1742827"/>
            <a:ext cx="4572001" cy="4638502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2 x EPR, 1600MW each, supplied by </a:t>
            </a:r>
            <a:r>
              <a:rPr lang="en-GB" dirty="0" err="1" smtClean="0"/>
              <a:t>Areva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Construction start: 2018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Online </a:t>
            </a:r>
            <a:r>
              <a:rPr lang="en-GB" dirty="0" smtClean="0"/>
              <a:t>2023-25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Overnight construction cost: £16bn (€7000/kW</a:t>
            </a:r>
            <a:r>
              <a:rPr lang="en-GB" dirty="0" smtClean="0"/>
              <a:t>). Cost </a:t>
            </a:r>
            <a:r>
              <a:rPr lang="en-GB" dirty="0"/>
              <a:t>with finance £24.5bn (€34.8bn</a:t>
            </a:r>
            <a:r>
              <a:rPr lang="en-GB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268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62"/>
            <a:ext cx="7452320" cy="1254098"/>
          </a:xfrm>
        </p:spPr>
        <p:txBody>
          <a:bodyPr/>
          <a:lstStyle/>
          <a:p>
            <a:pPr algn="ctr"/>
            <a:r>
              <a:rPr lang="en-GB" dirty="0" smtClean="0"/>
              <a:t>Commercial arrangements (1)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1" y="1268761"/>
            <a:ext cx="4572001" cy="474066"/>
          </a:xfrm>
        </p:spPr>
        <p:txBody>
          <a:bodyPr/>
          <a:lstStyle/>
          <a:p>
            <a:pPr algn="ctr"/>
            <a:r>
              <a:rPr lang="en-GB" b="0" dirty="0" err="1" smtClean="0"/>
              <a:t>Paks</a:t>
            </a:r>
            <a:endParaRPr lang="en-GB" b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739153"/>
            <a:ext cx="4572000" cy="4642175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Competitive tender abandoned </a:t>
            </a:r>
            <a:r>
              <a:rPr lang="en-GB" sz="2000" dirty="0" smtClean="0"/>
              <a:t>Jan </a:t>
            </a:r>
            <a:r>
              <a:rPr lang="en-GB" sz="2000" dirty="0"/>
              <a:t>2014. Engineering, procurement </a:t>
            </a:r>
            <a:r>
              <a:rPr lang="en-GB" sz="2000" dirty="0" smtClean="0"/>
              <a:t>&amp; </a:t>
            </a:r>
            <a:r>
              <a:rPr lang="en-GB" sz="2000" dirty="0"/>
              <a:t>construction </a:t>
            </a:r>
            <a:r>
              <a:rPr lang="en-GB" sz="2000" dirty="0" smtClean="0"/>
              <a:t>contract with </a:t>
            </a:r>
            <a:r>
              <a:rPr lang="en-GB" sz="2000" dirty="0" err="1" smtClean="0"/>
              <a:t>Rosatom</a:t>
            </a: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Owned by state-owned MVM </a:t>
            </a:r>
            <a:r>
              <a:rPr lang="en-GB" sz="2000" dirty="0" err="1" smtClean="0"/>
              <a:t>Paks</a:t>
            </a:r>
            <a:r>
              <a:rPr lang="en-GB" sz="2000" dirty="0" smtClean="0"/>
              <a:t> 2, reports to prime minister’s office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Power purchase arrangements not known</a:t>
            </a:r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/>
              <a:t>Claimed to be </a:t>
            </a:r>
            <a:r>
              <a:rPr lang="en-GB" sz="2000" dirty="0" smtClean="0"/>
              <a:t>‘turn-key’ </a:t>
            </a:r>
            <a:r>
              <a:rPr lang="en-GB" sz="2000" dirty="0" smtClean="0"/>
              <a:t>contract. Fixed price or just comprehensive?</a:t>
            </a:r>
            <a:endParaRPr lang="en-GB" sz="2000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1" y="1268760"/>
            <a:ext cx="4572000" cy="432047"/>
          </a:xfrm>
        </p:spPr>
        <p:txBody>
          <a:bodyPr/>
          <a:lstStyle/>
          <a:p>
            <a:pPr algn="ctr"/>
            <a:r>
              <a:rPr lang="en-GB" b="0" dirty="0" err="1" smtClean="0"/>
              <a:t>Hinkley</a:t>
            </a:r>
            <a:r>
              <a:rPr lang="en-GB" b="0" dirty="0" smtClean="0"/>
              <a:t> Point</a:t>
            </a:r>
            <a:endParaRPr lang="en-GB" b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9" y="1700809"/>
            <a:ext cx="4572001" cy="4680520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No competitive tender. Other 2 reactor options 3-4 years away from being ready to compete</a:t>
            </a:r>
            <a:endParaRPr lang="en-GB" sz="2000" dirty="0" smtClean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/>
              <a:t>O</a:t>
            </a:r>
            <a:r>
              <a:rPr lang="en-GB" sz="2000" dirty="0" smtClean="0"/>
              <a:t>wned </a:t>
            </a:r>
            <a:r>
              <a:rPr lang="en-GB" sz="2000" dirty="0" smtClean="0"/>
              <a:t>by NNB </a:t>
            </a:r>
            <a:r>
              <a:rPr lang="en-GB" sz="2000" dirty="0" err="1" smtClean="0"/>
              <a:t>Genco</a:t>
            </a:r>
            <a:r>
              <a:rPr lang="en-GB" sz="2000" dirty="0" smtClean="0"/>
              <a:t>. EDF&lt;50</a:t>
            </a:r>
            <a:r>
              <a:rPr lang="en-GB" sz="2000" dirty="0" smtClean="0"/>
              <a:t>%, </a:t>
            </a:r>
            <a:r>
              <a:rPr lang="en-GB" sz="2000" dirty="0" smtClean="0"/>
              <a:t>CNNC/CGN&lt;40</a:t>
            </a:r>
            <a:r>
              <a:rPr lang="en-GB" sz="2000" dirty="0" smtClean="0"/>
              <a:t>%, </a:t>
            </a:r>
            <a:r>
              <a:rPr lang="en-GB" sz="2000" dirty="0" err="1" smtClean="0"/>
              <a:t>Areva</a:t>
            </a:r>
            <a:r>
              <a:rPr lang="en-GB" sz="2000" dirty="0" smtClean="0"/>
              <a:t>&lt;10</a:t>
            </a:r>
            <a:r>
              <a:rPr lang="en-GB" sz="2000" dirty="0" smtClean="0"/>
              <a:t>%, </a:t>
            </a:r>
            <a:r>
              <a:rPr lang="en-GB" sz="2000" dirty="0"/>
              <a:t>Others </a:t>
            </a:r>
            <a:r>
              <a:rPr lang="en-GB" sz="2000" dirty="0" smtClean="0"/>
              <a:t>&lt;</a:t>
            </a:r>
            <a:r>
              <a:rPr lang="en-GB" sz="2000" dirty="0"/>
              <a:t>15</a:t>
            </a:r>
            <a:r>
              <a:rPr lang="en-GB" sz="2000" dirty="0" smtClean="0"/>
              <a:t>%. Government Golden Share?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 smtClean="0"/>
              <a:t>Power </a:t>
            </a:r>
            <a:r>
              <a:rPr lang="en-GB" sz="2000" dirty="0"/>
              <a:t>bought </a:t>
            </a:r>
            <a:r>
              <a:rPr lang="en-GB" sz="2000" dirty="0" smtClean="0"/>
              <a:t>£</a:t>
            </a:r>
            <a:r>
              <a:rPr lang="en-GB" sz="2000" dirty="0"/>
              <a:t>92.5/</a:t>
            </a:r>
            <a:r>
              <a:rPr lang="en-GB" sz="2000" dirty="0" err="1"/>
              <a:t>MWh</a:t>
            </a:r>
            <a:r>
              <a:rPr lang="en-GB" sz="2000" dirty="0"/>
              <a:t> (€130/</a:t>
            </a:r>
            <a:r>
              <a:rPr lang="en-GB" sz="2000" dirty="0" err="1"/>
              <a:t>MWh</a:t>
            </a:r>
            <a:r>
              <a:rPr lang="en-GB" sz="2000" dirty="0" smtClean="0"/>
              <a:t>) by government. </a:t>
            </a:r>
            <a:r>
              <a:rPr lang="en-GB" sz="2000" dirty="0"/>
              <a:t>Indexed to </a:t>
            </a:r>
            <a:r>
              <a:rPr lang="en-GB" sz="2000" dirty="0" smtClean="0"/>
              <a:t>inflation, reviewed </a:t>
            </a:r>
            <a:r>
              <a:rPr lang="en-GB" sz="2000" dirty="0"/>
              <a:t>at 15 </a:t>
            </a:r>
            <a:r>
              <a:rPr lang="en-GB" sz="2000" dirty="0" smtClean="0"/>
              <a:t>&amp; </a:t>
            </a:r>
            <a:r>
              <a:rPr lang="en-GB" sz="2000" dirty="0"/>
              <a:t>25 </a:t>
            </a:r>
            <a:r>
              <a:rPr lang="en-GB" sz="2000" dirty="0" smtClean="0"/>
              <a:t>years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EDF </a:t>
            </a:r>
            <a:r>
              <a:rPr lang="en-GB" sz="2000" dirty="0" smtClean="0"/>
              <a:t>claims </a:t>
            </a:r>
            <a:r>
              <a:rPr lang="en-GB" sz="2000" dirty="0" smtClean="0"/>
              <a:t>it bears </a:t>
            </a:r>
            <a:r>
              <a:rPr lang="en-GB" sz="2000" dirty="0" smtClean="0"/>
              <a:t>construction </a:t>
            </a:r>
            <a:r>
              <a:rPr lang="en-GB" sz="2000" dirty="0"/>
              <a:t>cost risk</a:t>
            </a:r>
          </a:p>
        </p:txBody>
      </p:sp>
    </p:spTree>
    <p:extLst>
      <p:ext uri="{BB962C8B-B14F-4D97-AF65-F5344CB8AC3E}">
        <p14:creationId xmlns:p14="http://schemas.microsoft.com/office/powerpoint/2010/main" val="362133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62"/>
            <a:ext cx="7452320" cy="1254098"/>
          </a:xfrm>
        </p:spPr>
        <p:txBody>
          <a:bodyPr/>
          <a:lstStyle/>
          <a:p>
            <a:pPr algn="ctr"/>
            <a:r>
              <a:rPr lang="en-GB" dirty="0" smtClean="0"/>
              <a:t>Commercial arrangements (2)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1" y="1268761"/>
            <a:ext cx="4572001" cy="474066"/>
          </a:xfrm>
        </p:spPr>
        <p:txBody>
          <a:bodyPr/>
          <a:lstStyle/>
          <a:p>
            <a:pPr algn="ctr"/>
            <a:r>
              <a:rPr lang="en-GB" b="0" dirty="0" err="1" smtClean="0"/>
              <a:t>Paks</a:t>
            </a:r>
            <a:endParaRPr lang="en-GB" b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739153"/>
            <a:ext cx="4572000" cy="4642175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80% of cost, €10bn, to be provided by Russia via </a:t>
            </a:r>
            <a:r>
              <a:rPr lang="en-GB" sz="2000" dirty="0" smtClean="0"/>
              <a:t>interstate loan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Annual </a:t>
            </a:r>
            <a:r>
              <a:rPr lang="en-GB" sz="2000" dirty="0"/>
              <a:t>interest </a:t>
            </a:r>
            <a:r>
              <a:rPr lang="en-GB" sz="2000" dirty="0" smtClean="0"/>
              <a:t>3.95-4.95</a:t>
            </a:r>
            <a:r>
              <a:rPr lang="en-GB" sz="2000" dirty="0"/>
              <a:t>% </a:t>
            </a:r>
            <a:r>
              <a:rPr lang="en-GB" sz="2000" dirty="0" smtClean="0"/>
              <a:t>starting 2014</a:t>
            </a:r>
            <a:r>
              <a:rPr lang="en-GB" sz="2000" dirty="0"/>
              <a:t>. Repayments over 21 years starting no later than March 2026, </a:t>
            </a:r>
            <a:r>
              <a:rPr lang="en-GB" sz="2000" dirty="0" smtClean="0"/>
              <a:t>whether </a:t>
            </a:r>
            <a:r>
              <a:rPr lang="en-GB" sz="2000" dirty="0"/>
              <a:t>or not the plant is </a:t>
            </a:r>
            <a:r>
              <a:rPr lang="en-GB" sz="2000" dirty="0" smtClean="0"/>
              <a:t>complete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 smtClean="0"/>
              <a:t>Is the contract signed?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1" y="1268760"/>
            <a:ext cx="4572000" cy="432047"/>
          </a:xfrm>
        </p:spPr>
        <p:txBody>
          <a:bodyPr/>
          <a:lstStyle/>
          <a:p>
            <a:pPr algn="ctr"/>
            <a:r>
              <a:rPr lang="en-GB" b="0" dirty="0" err="1" smtClean="0"/>
              <a:t>Hinkley</a:t>
            </a:r>
            <a:r>
              <a:rPr lang="en-GB" b="0" dirty="0" smtClean="0"/>
              <a:t> Point</a:t>
            </a:r>
            <a:endParaRPr lang="en-GB" b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9" y="1700809"/>
            <a:ext cx="4572001" cy="4680520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 smtClean="0"/>
              <a:t>UK Loan </a:t>
            </a:r>
            <a:r>
              <a:rPr lang="en-GB" sz="2000" dirty="0"/>
              <a:t>guarantees expected to cover all borrowing, £17bn (€24.1bn), not finalised </a:t>
            </a:r>
            <a:r>
              <a:rPr lang="en-GB" sz="2000" dirty="0" smtClean="0"/>
              <a:t>yet. Loans not negotiated</a:t>
            </a:r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Expected </a:t>
            </a:r>
            <a:r>
              <a:rPr lang="en-GB" sz="2000" dirty="0"/>
              <a:t>rate of return 9.75-10.25% </a:t>
            </a:r>
            <a:r>
              <a:rPr lang="en-GB" sz="2000" dirty="0" smtClean="0"/>
              <a:t>nominal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Terms </a:t>
            </a:r>
            <a:r>
              <a:rPr lang="en-GB" sz="2000" dirty="0" smtClean="0"/>
              <a:t>still provisional</a:t>
            </a:r>
            <a:r>
              <a:rPr lang="en-GB" sz="2000" dirty="0"/>
              <a:t>, </a:t>
            </a:r>
            <a:r>
              <a:rPr lang="en-GB" sz="2000" dirty="0" smtClean="0"/>
              <a:t>either side can walk away with no penalty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60688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62"/>
            <a:ext cx="7452320" cy="1254098"/>
          </a:xfrm>
        </p:spPr>
        <p:txBody>
          <a:bodyPr/>
          <a:lstStyle/>
          <a:p>
            <a:pPr algn="ctr"/>
            <a:r>
              <a:rPr lang="en-GB" dirty="0" smtClean="0"/>
              <a:t>Risks and </a:t>
            </a:r>
            <a:r>
              <a:rPr lang="en-GB" dirty="0" err="1" smtClean="0"/>
              <a:t>uncertainites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1" y="1268761"/>
            <a:ext cx="4572001" cy="474066"/>
          </a:xfrm>
        </p:spPr>
        <p:txBody>
          <a:bodyPr/>
          <a:lstStyle/>
          <a:p>
            <a:pPr algn="ctr"/>
            <a:r>
              <a:rPr lang="en-GB" b="0" dirty="0" err="1" smtClean="0"/>
              <a:t>Paks</a:t>
            </a:r>
            <a:endParaRPr lang="en-GB" b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700807"/>
            <a:ext cx="4572000" cy="4680521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4 AES-2006 in Russia all late by 2-3 years. </a:t>
            </a:r>
            <a:r>
              <a:rPr lang="en-GB" dirty="0" smtClean="0"/>
              <a:t>Why?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Fuel supply </a:t>
            </a:r>
            <a:r>
              <a:rPr lang="en-GB" dirty="0" smtClean="0"/>
              <a:t>breaks </a:t>
            </a:r>
            <a:r>
              <a:rPr lang="en-GB" dirty="0" err="1" smtClean="0"/>
              <a:t>Euratom</a:t>
            </a:r>
            <a:r>
              <a:rPr lang="en-GB" dirty="0" smtClean="0"/>
              <a:t> rules? State-aid investigation? Loans violate </a:t>
            </a:r>
            <a:r>
              <a:rPr lang="en-GB" dirty="0" smtClean="0"/>
              <a:t>EU’s Russia sanctions?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Who pays if costs over-run</a:t>
            </a:r>
            <a:r>
              <a:rPr lang="en-GB" dirty="0" smtClean="0"/>
              <a:t>? Is the EPC contract fixed price?</a:t>
            </a:r>
            <a:endParaRPr lang="en-GB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1" y="1268760"/>
            <a:ext cx="4572000" cy="432047"/>
          </a:xfrm>
        </p:spPr>
        <p:txBody>
          <a:bodyPr/>
          <a:lstStyle/>
          <a:p>
            <a:pPr algn="ctr"/>
            <a:r>
              <a:rPr lang="en-GB" b="0" dirty="0" err="1" smtClean="0"/>
              <a:t>Hinkley</a:t>
            </a:r>
            <a:r>
              <a:rPr lang="en-GB" b="0" dirty="0" smtClean="0"/>
              <a:t> Point</a:t>
            </a:r>
            <a:endParaRPr lang="en-GB" b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9" y="1700806"/>
            <a:ext cx="4572001" cy="468052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4 </a:t>
            </a:r>
            <a:r>
              <a:rPr lang="en-GB" dirty="0" smtClean="0"/>
              <a:t>EPRs all late. </a:t>
            </a:r>
            <a:r>
              <a:rPr lang="en-GB" dirty="0" smtClean="0"/>
              <a:t>2 years </a:t>
            </a:r>
            <a:r>
              <a:rPr lang="en-GB" dirty="0" smtClean="0"/>
              <a:t>China, </a:t>
            </a:r>
            <a:r>
              <a:rPr lang="en-GB" dirty="0" smtClean="0"/>
              <a:t>5 years </a:t>
            </a:r>
            <a:r>
              <a:rPr lang="en-GB" dirty="0" smtClean="0"/>
              <a:t>France, </a:t>
            </a:r>
            <a:r>
              <a:rPr lang="en-GB" dirty="0" smtClean="0"/>
              <a:t>9 years </a:t>
            </a:r>
            <a:r>
              <a:rPr lang="en-GB" dirty="0" smtClean="0"/>
              <a:t>Finland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Challenge to Competition Commission </a:t>
            </a:r>
            <a:r>
              <a:rPr lang="en-GB" dirty="0" smtClean="0"/>
              <a:t>State-aid verdict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EDF claims it takes construction cost </a:t>
            </a:r>
            <a:r>
              <a:rPr lang="en-GB" dirty="0" smtClean="0"/>
              <a:t>risk </a:t>
            </a:r>
            <a:r>
              <a:rPr lang="en-GB" dirty="0" smtClean="0"/>
              <a:t>but what if NNB </a:t>
            </a:r>
            <a:r>
              <a:rPr lang="en-GB" dirty="0" err="1" smtClean="0"/>
              <a:t>Genco</a:t>
            </a:r>
            <a:r>
              <a:rPr lang="en-GB" dirty="0" smtClean="0"/>
              <a:t> </a:t>
            </a:r>
            <a:r>
              <a:rPr lang="en-GB" dirty="0" smtClean="0"/>
              <a:t>goes bust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400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62"/>
            <a:ext cx="7452320" cy="1254098"/>
          </a:xfrm>
        </p:spPr>
        <p:txBody>
          <a:bodyPr/>
          <a:lstStyle/>
          <a:p>
            <a:pPr algn="ctr"/>
            <a:r>
              <a:rPr lang="en-GB" dirty="0" smtClean="0"/>
              <a:t>Risks and Uncertainties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1" y="1268761"/>
            <a:ext cx="4572001" cy="474066"/>
          </a:xfrm>
        </p:spPr>
        <p:txBody>
          <a:bodyPr/>
          <a:lstStyle/>
          <a:p>
            <a:pPr algn="ctr"/>
            <a:r>
              <a:rPr lang="en-GB" b="0" dirty="0" err="1" smtClean="0"/>
              <a:t>Paks</a:t>
            </a:r>
            <a:endParaRPr lang="en-GB" b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700807"/>
            <a:ext cx="4572000" cy="4680521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Strong political </a:t>
            </a:r>
            <a:r>
              <a:rPr lang="en-GB" dirty="0" smtClean="0"/>
              <a:t>opposition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Can Russia offer supply chain &amp; finance to Hungary. Plans to export 40 reactors but can’t finance 4 reactors in Russia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1" y="1268760"/>
            <a:ext cx="4572000" cy="432047"/>
          </a:xfrm>
        </p:spPr>
        <p:txBody>
          <a:bodyPr/>
          <a:lstStyle/>
          <a:p>
            <a:pPr algn="ctr"/>
            <a:r>
              <a:rPr lang="en-GB" b="0" dirty="0" err="1" smtClean="0"/>
              <a:t>Hinkley</a:t>
            </a:r>
            <a:r>
              <a:rPr lang="en-GB" b="0" dirty="0" smtClean="0"/>
              <a:t> Point</a:t>
            </a:r>
            <a:endParaRPr lang="en-GB" b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9" y="1700809"/>
            <a:ext cx="4572001" cy="468052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2 main parties pro-nuclear but May General Election may lead to minority parties in power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err="1" smtClean="0"/>
              <a:t>Areva</a:t>
            </a:r>
            <a:r>
              <a:rPr lang="en-GB" dirty="0" smtClean="0"/>
              <a:t> </a:t>
            </a:r>
            <a:r>
              <a:rPr lang="en-GB" dirty="0" smtClean="0"/>
              <a:t>effectively bankrupt. Can’t take up ownership stake. Is it a credible vendor?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0965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662"/>
            <a:ext cx="7452320" cy="1254098"/>
          </a:xfrm>
        </p:spPr>
        <p:txBody>
          <a:bodyPr/>
          <a:lstStyle/>
          <a:p>
            <a:pPr algn="ctr"/>
            <a:r>
              <a:rPr lang="en-GB" dirty="0" smtClean="0"/>
              <a:t>Common factors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1" y="1268761"/>
            <a:ext cx="4572001" cy="474066"/>
          </a:xfrm>
        </p:spPr>
        <p:txBody>
          <a:bodyPr/>
          <a:lstStyle/>
          <a:p>
            <a:pPr algn="ctr"/>
            <a:r>
              <a:rPr lang="en-GB" b="0" dirty="0" err="1" smtClean="0"/>
              <a:t>Paks</a:t>
            </a:r>
            <a:endParaRPr lang="en-GB" b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-1" y="1700807"/>
            <a:ext cx="4788024" cy="4680521"/>
          </a:xfrm>
        </p:spPr>
        <p:txBody>
          <a:bodyPr/>
          <a:lstStyle/>
          <a:p>
            <a:pPr marL="0" indent="0">
              <a:buNone/>
            </a:pPr>
            <a:r>
              <a:rPr lang="en-GB" sz="1700" dirty="0"/>
              <a:t>All project documentation to remain secret for 30 years, increased from 15 </a:t>
            </a:r>
            <a:r>
              <a:rPr lang="en-GB" sz="1700" dirty="0" smtClean="0"/>
              <a:t>years</a:t>
            </a:r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r>
              <a:rPr lang="en-GB" sz="1700" dirty="0" smtClean="0"/>
              <a:t>Technology has poor record of completion to time and cost, being superseded by VVER-TOI</a:t>
            </a:r>
          </a:p>
          <a:p>
            <a:pPr marL="0" indent="0">
              <a:buNone/>
            </a:pPr>
            <a:endParaRPr lang="en-GB" sz="1700" dirty="0" smtClean="0"/>
          </a:p>
          <a:p>
            <a:pPr marL="0" indent="0">
              <a:buNone/>
            </a:pPr>
            <a:r>
              <a:rPr lang="en-GB" sz="1700" dirty="0" err="1" smtClean="0"/>
              <a:t>Bartuska</a:t>
            </a:r>
            <a:r>
              <a:rPr lang="en-GB" sz="1700" dirty="0" smtClean="0"/>
              <a:t>: AES-2006 design ‘</a:t>
            </a:r>
            <a:r>
              <a:rPr lang="en-GB" sz="1700" dirty="0"/>
              <a:t>de facto </a:t>
            </a:r>
            <a:r>
              <a:rPr lang="en-GB" sz="1700" dirty="0" smtClean="0"/>
              <a:t>doesn’t </a:t>
            </a:r>
            <a:r>
              <a:rPr lang="en-GB" sz="1700" dirty="0"/>
              <a:t>exist,’ </a:t>
            </a:r>
            <a:r>
              <a:rPr lang="en-GB" sz="1700" dirty="0" smtClean="0"/>
              <a:t>‘</a:t>
            </a:r>
            <a:r>
              <a:rPr lang="en-GB" sz="1700" dirty="0"/>
              <a:t>a brand, nothing more.’ </a:t>
            </a:r>
            <a:r>
              <a:rPr lang="en-GB" sz="1700" dirty="0" err="1"/>
              <a:t>Novovoronezh</a:t>
            </a:r>
            <a:r>
              <a:rPr lang="en-GB" sz="1700" dirty="0"/>
              <a:t> 2 </a:t>
            </a:r>
            <a:r>
              <a:rPr lang="en-GB" sz="1700" dirty="0" smtClean="0"/>
              <a:t>&amp; Leningrad </a:t>
            </a:r>
            <a:r>
              <a:rPr lang="en-GB" sz="1700" dirty="0"/>
              <a:t>2 </a:t>
            </a:r>
            <a:r>
              <a:rPr lang="en-GB" sz="1700" dirty="0" smtClean="0"/>
              <a:t>supplied </a:t>
            </a:r>
            <a:r>
              <a:rPr lang="en-GB" sz="1700" dirty="0"/>
              <a:t>by different </a:t>
            </a:r>
            <a:r>
              <a:rPr lang="en-GB" sz="1700" dirty="0" smtClean="0"/>
              <a:t>companies, </a:t>
            </a:r>
            <a:r>
              <a:rPr lang="en-GB" sz="1700" dirty="0"/>
              <a:t>have ‘different designs for the primary </a:t>
            </a:r>
            <a:r>
              <a:rPr lang="en-GB" sz="1700" dirty="0" smtClean="0"/>
              <a:t>circuit, supplied </a:t>
            </a:r>
            <a:r>
              <a:rPr lang="en-GB" sz="1700" dirty="0"/>
              <a:t>by different </a:t>
            </a:r>
            <a:r>
              <a:rPr lang="en-GB" sz="1700" dirty="0" smtClean="0"/>
              <a:t>companies’, </a:t>
            </a:r>
            <a:r>
              <a:rPr lang="en-GB" sz="1700" dirty="0"/>
              <a:t>have ‘different designs for the primary circuit </a:t>
            </a:r>
            <a:r>
              <a:rPr lang="en-GB" sz="1700" dirty="0" smtClean="0"/>
              <a:t>&amp; </a:t>
            </a:r>
            <a:r>
              <a:rPr lang="en-GB" sz="1700" dirty="0"/>
              <a:t>the safety concept, </a:t>
            </a:r>
            <a:r>
              <a:rPr lang="en-GB" sz="1700" dirty="0" smtClean="0"/>
              <a:t>in </a:t>
            </a:r>
            <a:r>
              <a:rPr lang="en-GB" sz="1700" dirty="0"/>
              <a:t>the amount of active </a:t>
            </a:r>
            <a:r>
              <a:rPr lang="en-GB" sz="1700" dirty="0" smtClean="0"/>
              <a:t>&amp; </a:t>
            </a:r>
            <a:r>
              <a:rPr lang="en-GB" sz="1700" dirty="0"/>
              <a:t>passive elements.’</a:t>
            </a:r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r>
              <a:rPr lang="en-GB" sz="1600" dirty="0"/>
              <a:t>If things go wrong, tax-payers and electricity consumers will </a:t>
            </a:r>
            <a:r>
              <a:rPr lang="en-GB" sz="1600" dirty="0" smtClean="0"/>
              <a:t>pay</a:t>
            </a:r>
            <a:endParaRPr lang="en-GB" sz="16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1" y="1268760"/>
            <a:ext cx="4572000" cy="432047"/>
          </a:xfrm>
        </p:spPr>
        <p:txBody>
          <a:bodyPr/>
          <a:lstStyle/>
          <a:p>
            <a:pPr algn="ctr"/>
            <a:r>
              <a:rPr lang="en-GB" b="0" dirty="0" err="1" smtClean="0"/>
              <a:t>Hinkley</a:t>
            </a:r>
            <a:r>
              <a:rPr lang="en-GB" b="0" dirty="0" smtClean="0"/>
              <a:t> Point</a:t>
            </a:r>
            <a:endParaRPr lang="en-GB" b="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8024" y="1700809"/>
            <a:ext cx="4355976" cy="4680520"/>
          </a:xfrm>
        </p:spPr>
        <p:txBody>
          <a:bodyPr/>
          <a:lstStyle/>
          <a:p>
            <a:pPr marL="0" indent="0">
              <a:buNone/>
            </a:pPr>
            <a:r>
              <a:rPr lang="en-GB" sz="1700" dirty="0"/>
              <a:t>Government </a:t>
            </a:r>
            <a:r>
              <a:rPr lang="en-GB" sz="1700" dirty="0" smtClean="0"/>
              <a:t>will </a:t>
            </a:r>
            <a:r>
              <a:rPr lang="en-GB" sz="1700" dirty="0" smtClean="0"/>
              <a:t>not publish </a:t>
            </a:r>
            <a:r>
              <a:rPr lang="en-GB" sz="1700" dirty="0" smtClean="0"/>
              <a:t>reports </a:t>
            </a:r>
            <a:r>
              <a:rPr lang="en-GB" sz="1700" dirty="0"/>
              <a:t>(</a:t>
            </a:r>
            <a:r>
              <a:rPr lang="en-GB" sz="1700" dirty="0" err="1"/>
              <a:t>Poyry</a:t>
            </a:r>
            <a:r>
              <a:rPr lang="en-GB" sz="1700" dirty="0"/>
              <a:t>, </a:t>
            </a:r>
            <a:r>
              <a:rPr lang="en-GB" sz="1700" dirty="0" err="1"/>
              <a:t>Redpoint</a:t>
            </a:r>
            <a:r>
              <a:rPr lang="en-GB" sz="1700" dirty="0"/>
              <a:t>, </a:t>
            </a:r>
            <a:r>
              <a:rPr lang="en-GB" sz="1700" dirty="0" err="1"/>
              <a:t>Oxera</a:t>
            </a:r>
            <a:r>
              <a:rPr lang="en-GB" sz="1700" dirty="0"/>
              <a:t>) </a:t>
            </a:r>
            <a:r>
              <a:rPr lang="en-GB" sz="1700" dirty="0" smtClean="0"/>
              <a:t>justifying </a:t>
            </a:r>
            <a:r>
              <a:rPr lang="en-GB" sz="1700" dirty="0"/>
              <a:t>the </a:t>
            </a:r>
            <a:r>
              <a:rPr lang="en-GB" sz="1700" dirty="0" smtClean="0"/>
              <a:t>project</a:t>
            </a:r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r>
              <a:rPr lang="en-GB" sz="1700" dirty="0" err="1" smtClean="0"/>
              <a:t>Areva</a:t>
            </a:r>
            <a:r>
              <a:rPr lang="en-GB" sz="1700" dirty="0" smtClean="0"/>
              <a:t> in middle of 10 year effort to make it easier, cheaper to build, too late for </a:t>
            </a:r>
            <a:r>
              <a:rPr lang="en-GB" sz="1700" dirty="0" err="1" smtClean="0"/>
              <a:t>Hinkley</a:t>
            </a:r>
            <a:endParaRPr lang="en-GB" sz="1700" dirty="0" smtClean="0"/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r>
              <a:rPr lang="en-GB" sz="1700" dirty="0" err="1" smtClean="0"/>
              <a:t>Bartuska</a:t>
            </a:r>
            <a:r>
              <a:rPr lang="en-GB" sz="1700" dirty="0" smtClean="0"/>
              <a:t>: </a:t>
            </a:r>
            <a:r>
              <a:rPr lang="en-GB" sz="1700" dirty="0" err="1" smtClean="0"/>
              <a:t>Olkiluoto</a:t>
            </a:r>
            <a:r>
              <a:rPr lang="en-GB" sz="1700" dirty="0"/>
              <a:t>, </a:t>
            </a:r>
            <a:r>
              <a:rPr lang="en-GB" sz="1700" dirty="0" err="1"/>
              <a:t>Flamanville</a:t>
            </a:r>
            <a:r>
              <a:rPr lang="en-GB" sz="1700" dirty="0"/>
              <a:t> </a:t>
            </a:r>
            <a:r>
              <a:rPr lang="en-GB" sz="1700" dirty="0" smtClean="0"/>
              <a:t>&amp; </a:t>
            </a:r>
            <a:r>
              <a:rPr lang="en-GB" sz="1700" dirty="0" err="1" smtClean="0"/>
              <a:t>Taishan</a:t>
            </a:r>
            <a:r>
              <a:rPr lang="en-GB" sz="1700" dirty="0" smtClean="0"/>
              <a:t> </a:t>
            </a:r>
            <a:r>
              <a:rPr lang="en-GB" sz="1700" dirty="0"/>
              <a:t>varied </a:t>
            </a:r>
            <a:r>
              <a:rPr lang="en-GB" sz="1700" dirty="0" smtClean="0"/>
              <a:t>significantly. Only </a:t>
            </a:r>
            <a:r>
              <a:rPr lang="en-GB" sz="1700" dirty="0"/>
              <a:t>about 50 per cent of their </a:t>
            </a:r>
            <a:r>
              <a:rPr lang="en-GB" sz="1700" dirty="0" smtClean="0"/>
              <a:t>nuclear </a:t>
            </a:r>
            <a:r>
              <a:rPr lang="en-GB" sz="1700" dirty="0"/>
              <a:t>islands are the same </a:t>
            </a:r>
            <a:endParaRPr lang="en-GB" sz="1700" dirty="0" smtClean="0"/>
          </a:p>
          <a:p>
            <a:pPr marL="0" indent="0">
              <a:buNone/>
            </a:pPr>
            <a:endParaRPr lang="en-GB" sz="1700" dirty="0" smtClean="0"/>
          </a:p>
          <a:p>
            <a:pPr marL="0" indent="0">
              <a:buNone/>
            </a:pPr>
            <a:endParaRPr lang="en-GB" sz="1700" dirty="0" smtClean="0"/>
          </a:p>
          <a:p>
            <a:pPr marL="0" indent="0">
              <a:buNone/>
            </a:pPr>
            <a:endParaRPr lang="en-GB" sz="1700" dirty="0" smtClean="0"/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r>
              <a:rPr lang="en-GB" sz="1700" dirty="0" smtClean="0"/>
              <a:t>If </a:t>
            </a:r>
            <a:r>
              <a:rPr lang="en-GB" sz="1700" dirty="0"/>
              <a:t>things go wrong, tax-payers and electricity consumers will </a:t>
            </a:r>
            <a:r>
              <a:rPr lang="en-GB" sz="1700" dirty="0" smtClean="0"/>
              <a:t>pay</a:t>
            </a: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37953335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524328" cy="1268759"/>
          </a:xfrm>
        </p:spPr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112568"/>
          </a:xfrm>
        </p:spPr>
        <p:txBody>
          <a:bodyPr/>
          <a:lstStyle/>
          <a:p>
            <a:r>
              <a:rPr lang="en-GB" dirty="0" err="1" smtClean="0"/>
              <a:t>Hinkley</a:t>
            </a:r>
            <a:r>
              <a:rPr lang="en-GB" dirty="0" smtClean="0"/>
              <a:t> &amp; </a:t>
            </a:r>
            <a:r>
              <a:rPr lang="en-GB" dirty="0" err="1" smtClean="0"/>
              <a:t>Paks</a:t>
            </a:r>
            <a:r>
              <a:rPr lang="en-GB" dirty="0" smtClean="0"/>
              <a:t> both seriously distort markets and </a:t>
            </a:r>
            <a:r>
              <a:rPr lang="en-GB" dirty="0" err="1" smtClean="0"/>
              <a:t>preempt</a:t>
            </a:r>
            <a:r>
              <a:rPr lang="en-GB" dirty="0" smtClean="0"/>
              <a:t> investment in cleaner alternatives. No scope for renewables, efficiency </a:t>
            </a:r>
            <a:r>
              <a:rPr lang="en-GB" dirty="0" err="1" smtClean="0"/>
              <a:t>etc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Additional problems for </a:t>
            </a:r>
            <a:r>
              <a:rPr lang="en-GB" dirty="0" err="1" smtClean="0"/>
              <a:t>Paks</a:t>
            </a:r>
            <a:r>
              <a:rPr lang="en-GB" dirty="0" smtClean="0"/>
              <a:t> because of increased Russian dependence &amp; because </a:t>
            </a:r>
            <a:r>
              <a:rPr lang="en-GB" dirty="0" err="1" smtClean="0"/>
              <a:t>Paks</a:t>
            </a:r>
            <a:r>
              <a:rPr lang="en-GB" dirty="0" smtClean="0"/>
              <a:t> relatively much larger investment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8989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" y="0"/>
            <a:ext cx="7523529" cy="1268760"/>
          </a:xfrm>
        </p:spPr>
        <p:txBody>
          <a:bodyPr/>
          <a:lstStyle/>
          <a:p>
            <a:r>
              <a:rPr lang="en-GB" dirty="0" smtClean="0"/>
              <a:t>Russia’s nuclear order book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8" y="1268760"/>
            <a:ext cx="9143202" cy="5184576"/>
          </a:xfrm>
        </p:spPr>
        <p:txBody>
          <a:bodyPr/>
          <a:lstStyle/>
          <a:p>
            <a:r>
              <a:rPr lang="en-GB" dirty="0"/>
              <a:t>Under </a:t>
            </a:r>
            <a:r>
              <a:rPr lang="en-GB" dirty="0" smtClean="0"/>
              <a:t>construction: Russia </a:t>
            </a:r>
            <a:r>
              <a:rPr lang="en-GB" dirty="0"/>
              <a:t>(6), Belarus (2), China (2), Ukraine (2), India (1</a:t>
            </a:r>
            <a:r>
              <a:rPr lang="en-GB" dirty="0" smtClean="0"/>
              <a:t>)</a:t>
            </a:r>
          </a:p>
          <a:p>
            <a:endParaRPr lang="en-GB" dirty="0"/>
          </a:p>
          <a:p>
            <a:r>
              <a:rPr lang="en-GB" dirty="0" smtClean="0"/>
              <a:t>Firm orders: </a:t>
            </a:r>
            <a:r>
              <a:rPr lang="en-GB" dirty="0"/>
              <a:t>Bangladesh (2, finance), Vietnam (2, finance), Turkey (4, equity stake), India (2), Iran (8, paid by Iran)</a:t>
            </a:r>
          </a:p>
          <a:p>
            <a:endParaRPr lang="en-GB" dirty="0" smtClean="0"/>
          </a:p>
          <a:p>
            <a:r>
              <a:rPr lang="en-GB" dirty="0"/>
              <a:t>Advanced </a:t>
            </a:r>
            <a:r>
              <a:rPr lang="en-GB" dirty="0" smtClean="0"/>
              <a:t>negotiations: Jordan </a:t>
            </a:r>
            <a:r>
              <a:rPr lang="en-GB" dirty="0"/>
              <a:t>(2, BOO), Egypt (4, finance), South Africa (8, finance), Hungary (2), Finland (1, equity stake)</a:t>
            </a:r>
          </a:p>
          <a:p>
            <a:endParaRPr lang="en-GB" dirty="0"/>
          </a:p>
          <a:p>
            <a:r>
              <a:rPr lang="en-GB" dirty="0" smtClean="0"/>
              <a:t>Longer term prospects: UK, Algeria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1185606"/>
      </p:ext>
    </p:extLst>
  </p:cSld>
  <p:clrMapOvr>
    <a:masterClrMapping/>
  </p:clrMapOvr>
</p:sld>
</file>

<file path=ppt/theme/theme1.xml><?xml version="1.0" encoding="utf-8"?>
<a:theme xmlns:a="http://schemas.openxmlformats.org/drawingml/2006/main" name="Winchest PPP">
  <a:themeElements>
    <a:clrScheme name="Winchest PP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inchest PPP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inchest PP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chest PP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chest PP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chest PP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chest PP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inchest PP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chest PP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chest PP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chest PP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chest PP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chest PP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inchest PP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Winchest PPP</Template>
  <TotalTime>5525</TotalTime>
  <Words>777</Words>
  <Application>Microsoft Office PowerPoint</Application>
  <PresentationFormat>On-screen Show (4:3)</PresentationFormat>
  <Paragraphs>123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Times New Roman</vt:lpstr>
      <vt:lpstr>Wingdings</vt:lpstr>
      <vt:lpstr>Winchest PPP</vt:lpstr>
      <vt:lpstr>A comparison of the Hinkley Point and Paks projects  March 2015</vt:lpstr>
      <vt:lpstr>Outline</vt:lpstr>
      <vt:lpstr>Project basics</vt:lpstr>
      <vt:lpstr>Commercial arrangements (1)</vt:lpstr>
      <vt:lpstr>Commercial arrangements (2)</vt:lpstr>
      <vt:lpstr>Risks and uncertainites</vt:lpstr>
      <vt:lpstr>Risks and Uncertainties</vt:lpstr>
      <vt:lpstr>Common factors</vt:lpstr>
      <vt:lpstr>Conclusions</vt:lpstr>
      <vt:lpstr>Russia’s nuclear order book</vt:lpstr>
    </vt:vector>
  </TitlesOfParts>
  <Company>the University of Greenwich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jl12</dc:creator>
  <cp:lastModifiedBy>Prof. Stephen D. Thomas</cp:lastModifiedBy>
  <cp:revision>354</cp:revision>
  <dcterms:created xsi:type="dcterms:W3CDTF">2008-03-28T16:12:12Z</dcterms:created>
  <dcterms:modified xsi:type="dcterms:W3CDTF">2015-03-16T10:52:28Z</dcterms:modified>
</cp:coreProperties>
</file>